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73" r:id="rId2"/>
    <p:sldId id="274" r:id="rId3"/>
    <p:sldId id="278" r:id="rId4"/>
    <p:sldId id="277" r:id="rId5"/>
    <p:sldId id="279" r:id="rId6"/>
    <p:sldId id="280" r:id="rId7"/>
    <p:sldId id="281" r:id="rId8"/>
    <p:sldId id="276" r:id="rId9"/>
    <p:sldId id="282" r:id="rId10"/>
    <p:sldId id="283" r:id="rId11"/>
    <p:sldId id="284" r:id="rId12"/>
    <p:sldId id="285" r:id="rId13"/>
    <p:sldId id="286" r:id="rId14"/>
    <p:sldId id="292" r:id="rId15"/>
    <p:sldId id="290" r:id="rId16"/>
    <p:sldId id="291" r:id="rId17"/>
    <p:sldId id="275" r:id="rId18"/>
    <p:sldId id="288" r:id="rId19"/>
    <p:sldId id="289" r:id="rId20"/>
    <p:sldId id="2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F9F08F-D322-1048-BDFF-110073714F0A}" type="datetimeFigureOut">
              <a:rPr lang="en-US" smtClean="0"/>
              <a:pPr/>
              <a:t>12/2/2015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3B0A0A-411F-D24E-BC16-35D980D4D717}" type="slidenum">
              <a:rPr lang="en-US" smtClean="0"/>
              <a:pPr/>
              <a:t>‹#›</a:t>
            </a:fld>
            <a:endParaRPr lang="en-US"/>
          </a:p>
        </p:txBody>
      </p:sp>
    </p:spTree>
    <p:extLst>
      <p:ext uri="{BB962C8B-B14F-4D97-AF65-F5344CB8AC3E}">
        <p14:creationId xmlns:p14="http://schemas.microsoft.com/office/powerpoint/2010/main" val="3735799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ABA9A8-B484-4B54-8EBC-C9869DDCF658}" type="datetimeFigureOut">
              <a:rPr lang="en-US" smtClean="0"/>
              <a:pPr/>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B3EA1A-F793-42B4-B93B-1CF96D9CFE69}" type="slidenum">
              <a:rPr lang="en-US" smtClean="0"/>
              <a:pPr/>
              <a:t>‹#›</a:t>
            </a:fld>
            <a:endParaRPr lang="en-US"/>
          </a:p>
        </p:txBody>
      </p:sp>
    </p:spTree>
    <p:extLst>
      <p:ext uri="{BB962C8B-B14F-4D97-AF65-F5344CB8AC3E}">
        <p14:creationId xmlns:p14="http://schemas.microsoft.com/office/powerpoint/2010/main" val="1836590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14</a:t>
            </a:fld>
            <a:endParaRPr lang="en-US"/>
          </a:p>
        </p:txBody>
      </p:sp>
    </p:spTree>
    <p:extLst>
      <p:ext uri="{BB962C8B-B14F-4D97-AF65-F5344CB8AC3E}">
        <p14:creationId xmlns:p14="http://schemas.microsoft.com/office/powerpoint/2010/main" val="89665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18</a:t>
            </a:fld>
            <a:endParaRPr lang="en-US"/>
          </a:p>
        </p:txBody>
      </p:sp>
    </p:spTree>
    <p:extLst>
      <p:ext uri="{BB962C8B-B14F-4D97-AF65-F5344CB8AC3E}">
        <p14:creationId xmlns:p14="http://schemas.microsoft.com/office/powerpoint/2010/main" val="322552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B3EA1A-F793-42B4-B93B-1CF96D9CFE69}" type="slidenum">
              <a:rPr lang="en-US" smtClean="0"/>
              <a:pPr/>
              <a:t>20</a:t>
            </a:fld>
            <a:endParaRPr lang="en-US"/>
          </a:p>
        </p:txBody>
      </p:sp>
    </p:spTree>
    <p:extLst>
      <p:ext uri="{BB962C8B-B14F-4D97-AF65-F5344CB8AC3E}">
        <p14:creationId xmlns:p14="http://schemas.microsoft.com/office/powerpoint/2010/main" val="1343675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54AB02A5-4FE5-49D9-9E24-09F23B90C450}" type="datetimeFigureOut">
              <a:rPr lang="en-US" smtClean="0"/>
              <a:pPr/>
              <a:t>12/2/2015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6294C92D-0306-4E69-9CD3-20855E849650}"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a:t>
            </a:fld>
            <a:endParaRPr kumimoji="0"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pPr/>
              <a:t>12/2/2015</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54AB02A5-4FE5-49D9-9E24-09F23B90C450}" type="datetimeFigureOut">
              <a:rPr lang="en-US" smtClean="0"/>
              <a:pPr/>
              <a:t>12/2/2015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294C92D-0306-4E69-9CD3-20855E849650}" type="slidenum">
              <a:rPr kumimoji="0" lang="en-US" smtClean="0"/>
              <a:pPr/>
              <a:t>‹#›</a:t>
            </a:fld>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pPr algn="r" eaLnBrk="1" latinLnBrk="0" hangingPunct="1"/>
            <a:fld id="{54AB02A5-4FE5-49D9-9E24-09F23B90C450}" type="datetimeFigureOut">
              <a:rPr lang="en-US" smtClean="0"/>
              <a:pPr algn="r" eaLnBrk="1" latinLnBrk="0" hangingPunct="1"/>
              <a:t>12/2/2015</a:t>
            </a:fld>
            <a:endParaRPr lang="en-US" sz="1200" dirty="0">
              <a:solidFill>
                <a:schemeClr val="bg2">
                  <a:shade val="50000"/>
                </a:schemeClr>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kumimoji="0" lang="en-US" sz="1200" dirty="0">
              <a:solidFill>
                <a:schemeClr val="bg2">
                  <a:shade val="50000"/>
                </a:schemeClr>
              </a:solidFill>
              <a:effectLst/>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pPr algn="ctr" eaLnBrk="1" latinLnBrk="0" hangingPunct="1"/>
            <a:fld id="{6294C92D-0306-4E69-9CD3-20855E849650}" type="slidenum">
              <a:rPr kumimoji="0" lang="en-US" smtClean="0"/>
              <a:pPr algn="ctr" eaLnBrk="1" latinLnBrk="0" hangingPunct="1"/>
              <a:t>‹#›</a:t>
            </a:fld>
            <a:endParaRPr kumimoji="0" lang="en-US" sz="1200" dirty="0">
              <a:solidFill>
                <a:schemeClr val="bg2">
                  <a:shade val="50000"/>
                </a:schemeClr>
              </a:solidFill>
              <a:effectLst/>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607397"/>
            <a:ext cx="7391400" cy="4955203"/>
          </a:xfrm>
          <a:prstGeom prst="rect">
            <a:avLst/>
          </a:prstGeom>
          <a:ln>
            <a:solidFill>
              <a:schemeClr val="tx1"/>
            </a:solid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4000" b="1" dirty="0" smtClean="0">
                <a:solidFill>
                  <a:schemeClr val="tx1"/>
                </a:solidFill>
                <a:latin typeface="Candara" pitchFamily="34" charset="0"/>
              </a:rPr>
              <a:t>STUDENT EMOTIONAL AWARENESS </a:t>
            </a:r>
          </a:p>
          <a:p>
            <a:pPr algn="ctr"/>
            <a:r>
              <a:rPr lang="en-US" sz="4000" b="1" dirty="0" smtClean="0">
                <a:solidFill>
                  <a:schemeClr val="tx1"/>
                </a:solidFill>
                <a:latin typeface="Candara" pitchFamily="34" charset="0"/>
              </a:rPr>
              <a:t>AND </a:t>
            </a: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a:p>
            <a:pPr algn="ctr"/>
            <a:endParaRPr lang="en-US" sz="2800" b="1" dirty="0" smtClean="0">
              <a:solidFill>
                <a:schemeClr val="tx1"/>
              </a:solidFill>
              <a:latin typeface="Candara" pitchFamily="34" charset="0"/>
            </a:endParaRPr>
          </a:p>
        </p:txBody>
      </p:sp>
      <p:pic>
        <p:nvPicPr>
          <p:cNvPr id="14338" name="Picture 2" descr="http://blogs.susu.org/wp-content/uploads/2014/10/shutterstock_190901093.jpg"/>
          <p:cNvPicPr>
            <a:picLocks noChangeAspect="1" noChangeArrowheads="1"/>
          </p:cNvPicPr>
          <p:nvPr/>
        </p:nvPicPr>
        <p:blipFill>
          <a:blip r:embed="rId2" cstate="print"/>
          <a:srcRect/>
          <a:stretch>
            <a:fillRect/>
          </a:stretch>
        </p:blipFill>
        <p:spPr bwMode="auto">
          <a:xfrm>
            <a:off x="2209800" y="2724150"/>
            <a:ext cx="4762500" cy="2381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28600" y="1066800"/>
            <a:ext cx="8686800" cy="4816679"/>
          </a:xfrm>
          <a:prstGeom prst="rect">
            <a:avLst/>
          </a:prstGeom>
          <a:noFill/>
          <a:ln w="9525">
            <a:noFill/>
            <a:miter lim="800000"/>
            <a:headEnd/>
            <a:tailEnd/>
          </a:ln>
          <a:effectLst/>
        </p:spPr>
        <p:txBody>
          <a:bodyPr vert="horz" wrap="square" lIns="142830" tIns="0" rIns="0" bIns="76176" numCol="1" anchor="ctr" anchorCtr="0" compatLnSpc="1">
            <a:prstTxWarp prst="textNoShape">
              <a:avLst/>
            </a:prstTxWarp>
            <a:spAutoFit/>
          </a:bodyPr>
          <a:lstStyle/>
          <a:p>
            <a:pPr lvl="0" algn="just" eaLnBrk="0" fontAlgn="base" hangingPunct="0">
              <a:spcBef>
                <a:spcPct val="0"/>
              </a:spcBef>
              <a:spcAft>
                <a:spcPct val="0"/>
              </a:spcAft>
            </a:pPr>
            <a:r>
              <a:rPr lang="en-US" sz="2000" b="1" dirty="0" smtClean="0">
                <a:latin typeface="Candara" pitchFamily="34" charset="0"/>
              </a:rPr>
              <a:t>People with ASD often have problems with social, emotional, and communication skills. They might repeat certain behaviors and might not want change in their daily activities. Many people with ASD also have different ways of learning, paying attention, or reacting to things. </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000000"/>
              </a:solidFill>
              <a:effectLst/>
              <a:latin typeface="Candara" pitchFamily="34" charset="0"/>
              <a:cs typeface="Arial" pitchFamily="34" charset="0"/>
            </a:endParaRPr>
          </a:p>
          <a:p>
            <a:pPr>
              <a:lnSpc>
                <a:spcPct val="150000"/>
              </a:lnSpc>
              <a:buFont typeface="Arial" pitchFamily="34" charset="0"/>
              <a:buChar char="•"/>
            </a:pPr>
            <a:r>
              <a:rPr lang="en-US" b="1" dirty="0" smtClean="0">
                <a:latin typeface="Candara" pitchFamily="34" charset="0"/>
              </a:rPr>
              <a:t>  </a:t>
            </a:r>
            <a:r>
              <a:rPr lang="en-US" sz="2000" dirty="0" smtClean="0">
                <a:latin typeface="Candara" pitchFamily="34" charset="0"/>
              </a:rPr>
              <a:t>Trouble relating to others or not have an interest in other people at all</a:t>
            </a:r>
          </a:p>
          <a:p>
            <a:pPr>
              <a:lnSpc>
                <a:spcPct val="150000"/>
              </a:lnSpc>
              <a:buFont typeface="Arial" pitchFamily="34" charset="0"/>
              <a:buChar char="•"/>
            </a:pPr>
            <a:r>
              <a:rPr lang="en-US" sz="2000" dirty="0" smtClean="0">
                <a:latin typeface="Candara" pitchFamily="34" charset="0"/>
              </a:rPr>
              <a:t>  Avoid eye contact and want to be alone</a:t>
            </a:r>
          </a:p>
          <a:p>
            <a:pPr>
              <a:lnSpc>
                <a:spcPct val="150000"/>
              </a:lnSpc>
              <a:buFont typeface="Arial" pitchFamily="34" charset="0"/>
              <a:buChar char="•"/>
            </a:pPr>
            <a:r>
              <a:rPr lang="en-US" sz="2000" dirty="0" smtClean="0">
                <a:latin typeface="Candara" pitchFamily="34" charset="0"/>
              </a:rPr>
              <a:t>  Trouble understanding other people’s feelings or their own feelings</a:t>
            </a:r>
          </a:p>
          <a:p>
            <a:pPr>
              <a:lnSpc>
                <a:spcPct val="150000"/>
              </a:lnSpc>
              <a:buFont typeface="Arial" pitchFamily="34" charset="0"/>
              <a:buChar char="•"/>
            </a:pPr>
            <a:r>
              <a:rPr lang="en-US" sz="2000" dirty="0" smtClean="0">
                <a:latin typeface="Candara" pitchFamily="34" charset="0"/>
              </a:rPr>
              <a:t>  Prefer not to be held or cuddled, or might cuddle only when they want to</a:t>
            </a:r>
          </a:p>
          <a:p>
            <a:pPr>
              <a:lnSpc>
                <a:spcPct val="150000"/>
              </a:lnSpc>
              <a:buFont typeface="Arial" pitchFamily="34" charset="0"/>
              <a:buChar char="•"/>
            </a:pPr>
            <a:r>
              <a:rPr lang="en-US" sz="2000" dirty="0" smtClean="0">
                <a:latin typeface="Candara" pitchFamily="34" charset="0"/>
              </a:rPr>
              <a:t>  Appear to be unaware when people talk to them</a:t>
            </a:r>
          </a:p>
          <a:p>
            <a:pPr>
              <a:lnSpc>
                <a:spcPct val="150000"/>
              </a:lnSpc>
              <a:buFont typeface="Arial" pitchFamily="34" charset="0"/>
              <a:buChar char="•"/>
            </a:pPr>
            <a:r>
              <a:rPr lang="en-US" sz="2000" dirty="0" smtClean="0">
                <a:latin typeface="Candara" pitchFamily="34" charset="0"/>
              </a:rPr>
              <a:t>  Have trouble adapting when a routine changes</a:t>
            </a:r>
          </a:p>
          <a:p>
            <a:pPr>
              <a:lnSpc>
                <a:spcPct val="150000"/>
              </a:lnSpc>
              <a:buFont typeface="Arial" pitchFamily="34" charset="0"/>
              <a:buChar char="•"/>
            </a:pPr>
            <a:r>
              <a:rPr lang="en-US" sz="2000" dirty="0" smtClean="0">
                <a:latin typeface="Candara" pitchFamily="34" charset="0"/>
              </a:rPr>
              <a:t>  Have unusual reactions to the way things smell, taste, look, feel, or sound</a:t>
            </a:r>
          </a:p>
        </p:txBody>
      </p:sp>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AUTISM SPECTRUM DISORDERS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BEHAVIOR DISORDERS</a:t>
            </a:r>
          </a:p>
        </p:txBody>
      </p:sp>
      <p:sp>
        <p:nvSpPr>
          <p:cNvPr id="3" name="Rectangle 2"/>
          <p:cNvSpPr/>
          <p:nvPr/>
        </p:nvSpPr>
        <p:spPr>
          <a:xfrm>
            <a:off x="457200" y="2209800"/>
            <a:ext cx="6705600" cy="3200400"/>
          </a:xfrm>
          <a:prstGeom prst="rect">
            <a:avLst/>
          </a:prstGeom>
          <a:noFill/>
        </p:spPr>
        <p:txBody>
          <a:bodyPr wrap="square">
            <a:spAutoFit/>
          </a:bodyPr>
          <a:lstStyle/>
          <a:p>
            <a:pPr>
              <a:lnSpc>
                <a:spcPct val="150000"/>
              </a:lnSpc>
              <a:buFont typeface="Arial" pitchFamily="34" charset="0"/>
              <a:buChar char="•"/>
            </a:pPr>
            <a:r>
              <a:rPr lang="en-US" sz="2000" dirty="0" smtClean="0">
                <a:latin typeface="Candara" pitchFamily="34" charset="0"/>
              </a:rPr>
              <a:t>  Lose their temper easily and repeatedly</a:t>
            </a:r>
          </a:p>
          <a:p>
            <a:pPr>
              <a:lnSpc>
                <a:spcPct val="150000"/>
              </a:lnSpc>
              <a:buFont typeface="Arial" pitchFamily="34" charset="0"/>
              <a:buChar char="•"/>
            </a:pPr>
            <a:r>
              <a:rPr lang="en-US" sz="2000" dirty="0" smtClean="0">
                <a:latin typeface="Candara" pitchFamily="34" charset="0"/>
              </a:rPr>
              <a:t>  Defy &amp; argue with adults</a:t>
            </a:r>
          </a:p>
          <a:p>
            <a:pPr>
              <a:lnSpc>
                <a:spcPct val="150000"/>
              </a:lnSpc>
              <a:buFont typeface="Arial" pitchFamily="34" charset="0"/>
              <a:buChar char="•"/>
            </a:pPr>
            <a:r>
              <a:rPr lang="en-US" sz="2000" dirty="0" smtClean="0">
                <a:latin typeface="Candara" pitchFamily="34" charset="0"/>
              </a:rPr>
              <a:t>  Refuse to obey rules</a:t>
            </a:r>
          </a:p>
          <a:p>
            <a:pPr>
              <a:lnSpc>
                <a:spcPct val="150000"/>
              </a:lnSpc>
              <a:buFont typeface="Arial" pitchFamily="34" charset="0"/>
              <a:buChar char="•"/>
            </a:pPr>
            <a:r>
              <a:rPr lang="en-US" sz="2000" dirty="0" smtClean="0">
                <a:latin typeface="Candara" pitchFamily="34" charset="0"/>
              </a:rPr>
              <a:t>  Blame others for their own mistakes or misbehavior</a:t>
            </a:r>
          </a:p>
          <a:p>
            <a:pPr>
              <a:lnSpc>
                <a:spcPct val="150000"/>
              </a:lnSpc>
              <a:buFont typeface="Arial" pitchFamily="34" charset="0"/>
              <a:buChar char="•"/>
            </a:pPr>
            <a:r>
              <a:rPr lang="en-US" sz="2000" dirty="0" smtClean="0">
                <a:latin typeface="Candara" pitchFamily="34" charset="0"/>
              </a:rPr>
              <a:t>  Be easily annoyed and angered</a:t>
            </a:r>
          </a:p>
          <a:p>
            <a:pPr>
              <a:lnSpc>
                <a:spcPct val="150000"/>
              </a:lnSpc>
              <a:buFont typeface="Arial" pitchFamily="34" charset="0"/>
              <a:buChar char="•"/>
            </a:pPr>
            <a:r>
              <a:rPr lang="en-US" sz="2000" dirty="0" smtClean="0">
                <a:latin typeface="Candara" pitchFamily="34" charset="0"/>
              </a:rPr>
              <a:t>  Be spiteful or vindictive</a:t>
            </a:r>
          </a:p>
          <a:p>
            <a:pPr>
              <a:lnSpc>
                <a:spcPct val="150000"/>
              </a:lnSpc>
              <a:buFont typeface="Arial" pitchFamily="34" charset="0"/>
              <a:buChar char="•"/>
            </a:pPr>
            <a:r>
              <a:rPr lang="en-US" sz="2000" dirty="0" smtClean="0">
                <a:latin typeface="Candara" pitchFamily="34" charset="0"/>
              </a:rPr>
              <a:t>  Many affected children also lack social skills</a:t>
            </a:r>
            <a:endParaRPr lang="en-US" sz="2000" dirty="0">
              <a:latin typeface="Candara" pitchFamily="34" charset="0"/>
            </a:endParaRPr>
          </a:p>
        </p:txBody>
      </p:sp>
      <p:sp>
        <p:nvSpPr>
          <p:cNvPr id="4" name="Rectangle 3"/>
          <p:cNvSpPr/>
          <p:nvPr/>
        </p:nvSpPr>
        <p:spPr>
          <a:xfrm>
            <a:off x="381000" y="914400"/>
            <a:ext cx="8382000" cy="1323439"/>
          </a:xfrm>
          <a:prstGeom prst="rect">
            <a:avLst/>
          </a:prstGeom>
        </p:spPr>
        <p:txBody>
          <a:bodyPr wrap="square">
            <a:spAutoFit/>
          </a:bodyPr>
          <a:lstStyle/>
          <a:p>
            <a:r>
              <a:rPr lang="en-US" sz="2000" b="1" dirty="0" smtClean="0">
                <a:latin typeface="Candara" pitchFamily="34" charset="0"/>
              </a:rPr>
              <a:t>All kids misbehave some times. And some may have temporary behavior problems due to stress. Behavior disorders are more serious. They involve a pattern of hostile, aggressive, or disruptive behaviors for more than 6 months. The behavior is also not appropriate for the child's age.</a:t>
            </a:r>
            <a:endParaRPr lang="en-US" sz="2000" b="1" dirty="0">
              <a:latin typeface="Candara" pitchFamily="34" charset="0"/>
            </a:endParaRPr>
          </a:p>
        </p:txBody>
      </p:sp>
      <p:sp>
        <p:nvSpPr>
          <p:cNvPr id="5" name="Rectangle 4"/>
          <p:cNvSpPr/>
          <p:nvPr/>
        </p:nvSpPr>
        <p:spPr>
          <a:xfrm>
            <a:off x="1143000" y="5751576"/>
            <a:ext cx="6781800" cy="1106424"/>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algn="just">
              <a:buFont typeface="Wingdings" pitchFamily="2" charset="2"/>
              <a:buChar char="Ø"/>
            </a:pPr>
            <a:r>
              <a:rPr lang="en-US" sz="2000" b="1" dirty="0" smtClean="0">
                <a:latin typeface="Candara" pitchFamily="34" charset="0"/>
              </a:rPr>
              <a:t>  Harming or threatening themselves, other people or pets</a:t>
            </a:r>
          </a:p>
          <a:p>
            <a:pPr algn="just">
              <a:buFont typeface="Wingdings" pitchFamily="2" charset="2"/>
              <a:buChar char="Ø"/>
            </a:pPr>
            <a:r>
              <a:rPr lang="en-US" sz="2000" b="1" dirty="0" smtClean="0">
                <a:latin typeface="Candara" pitchFamily="34" charset="0"/>
              </a:rPr>
              <a:t>  Damaging or destroying property</a:t>
            </a:r>
          </a:p>
          <a:p>
            <a:pPr algn="just">
              <a:buFont typeface="Wingdings" pitchFamily="2" charset="2"/>
              <a:buChar char="Ø"/>
            </a:pPr>
            <a:r>
              <a:rPr lang="en-US" sz="2000" b="1" dirty="0" smtClean="0">
                <a:latin typeface="Candara" pitchFamily="34" charset="0"/>
              </a:rPr>
              <a:t>  Lying or stealing</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MOOD &amp; ANXIETY DISORDERS</a:t>
            </a:r>
          </a:p>
        </p:txBody>
      </p:sp>
      <p:sp>
        <p:nvSpPr>
          <p:cNvPr id="3" name="Rectangle 2"/>
          <p:cNvSpPr/>
          <p:nvPr/>
        </p:nvSpPr>
        <p:spPr>
          <a:xfrm>
            <a:off x="381000" y="914400"/>
            <a:ext cx="8382000" cy="1631216"/>
          </a:xfrm>
          <a:prstGeom prst="rect">
            <a:avLst/>
          </a:prstGeom>
        </p:spPr>
        <p:txBody>
          <a:bodyPr wrap="square">
            <a:spAutoFit/>
          </a:bodyPr>
          <a:lstStyle/>
          <a:p>
            <a:pPr algn="just"/>
            <a:r>
              <a:rPr lang="en-US" sz="2000" b="1" dirty="0" smtClean="0">
                <a:latin typeface="Candara" pitchFamily="34" charset="0"/>
              </a:rPr>
              <a:t>Anxiety and mood disorders are among the most common mental health problems affecting children and teenagers.  Although anxiety and mood disorders are highly treatable, many kids who are suffering do not get the help they need.  Distress that affects a child's happiness deserves our best efforts to help.</a:t>
            </a:r>
            <a:endParaRPr lang="en-US" sz="2000" b="1" dirty="0">
              <a:latin typeface="Candara" pitchFamily="34" charset="0"/>
            </a:endParaRPr>
          </a:p>
        </p:txBody>
      </p:sp>
      <p:sp>
        <p:nvSpPr>
          <p:cNvPr id="7" name="Rectangle 6"/>
          <p:cNvSpPr/>
          <p:nvPr/>
        </p:nvSpPr>
        <p:spPr>
          <a:xfrm>
            <a:off x="381000" y="2514600"/>
            <a:ext cx="8382000" cy="3323987"/>
          </a:xfrm>
          <a:prstGeom prst="rect">
            <a:avLst/>
          </a:prstGeom>
        </p:spPr>
        <p:txBody>
          <a:bodyPr wrap="square">
            <a:spAutoFit/>
          </a:bodyPr>
          <a:lstStyle/>
          <a:p>
            <a:pPr fontAlgn="base">
              <a:lnSpc>
                <a:spcPct val="150000"/>
              </a:lnSpc>
              <a:buFont typeface="Arial" pitchFamily="34" charset="0"/>
              <a:buChar char="•"/>
            </a:pPr>
            <a:r>
              <a:rPr lang="en-US" sz="2000" dirty="0" smtClean="0">
                <a:latin typeface="Candara" pitchFamily="34" charset="0"/>
              </a:rPr>
              <a:t>  Social withdrawal &amp; diminished ability to enjoy</a:t>
            </a:r>
          </a:p>
          <a:p>
            <a:pPr fontAlgn="base">
              <a:lnSpc>
                <a:spcPct val="150000"/>
              </a:lnSpc>
              <a:buFont typeface="Arial" pitchFamily="34" charset="0"/>
              <a:buChar char="•"/>
            </a:pPr>
            <a:r>
              <a:rPr lang="en-US" sz="2000" dirty="0" smtClean="0">
                <a:latin typeface="Candara" pitchFamily="34" charset="0"/>
              </a:rPr>
              <a:t>  Decline in academic performance, concentration difficulties, and irritability</a:t>
            </a:r>
          </a:p>
          <a:p>
            <a:pPr fontAlgn="base">
              <a:lnSpc>
                <a:spcPct val="150000"/>
              </a:lnSpc>
              <a:buFont typeface="Arial" pitchFamily="34" charset="0"/>
              <a:buChar char="•"/>
            </a:pPr>
            <a:r>
              <a:rPr lang="en-US" sz="2000" dirty="0" smtClean="0">
                <a:latin typeface="Candara" pitchFamily="34" charset="0"/>
              </a:rPr>
              <a:t>  Tearfulness, sadness, changes in appetite, and sleeping patterns</a:t>
            </a:r>
          </a:p>
          <a:p>
            <a:pPr fontAlgn="base">
              <a:lnSpc>
                <a:spcPct val="150000"/>
              </a:lnSpc>
              <a:buFont typeface="Arial" pitchFamily="34" charset="0"/>
              <a:buChar char="•"/>
            </a:pPr>
            <a:r>
              <a:rPr lang="en-US" sz="2000" dirty="0" smtClean="0">
                <a:latin typeface="Candara" pitchFamily="34" charset="0"/>
              </a:rPr>
              <a:t>  Obsessive thoughts &amp; compulsions</a:t>
            </a:r>
          </a:p>
          <a:p>
            <a:pPr fontAlgn="base">
              <a:lnSpc>
                <a:spcPct val="150000"/>
              </a:lnSpc>
              <a:buFont typeface="Arial" pitchFamily="34" charset="0"/>
              <a:buChar char="•"/>
            </a:pPr>
            <a:r>
              <a:rPr lang="en-US" sz="2000" dirty="0" smtClean="0">
                <a:latin typeface="Candara" pitchFamily="34" charset="0"/>
              </a:rPr>
              <a:t>  Panic attacks</a:t>
            </a:r>
          </a:p>
          <a:p>
            <a:pPr fontAlgn="base">
              <a:lnSpc>
                <a:spcPct val="150000"/>
              </a:lnSpc>
              <a:buFont typeface="Arial" pitchFamily="34" charset="0"/>
              <a:buChar char="•"/>
            </a:pPr>
            <a:r>
              <a:rPr lang="en-US" sz="2000" dirty="0" smtClean="0">
                <a:latin typeface="Candara" pitchFamily="34" charset="0"/>
              </a:rPr>
              <a:t>  Separation anxiety</a:t>
            </a:r>
          </a:p>
          <a:p>
            <a:pPr fontAlgn="base">
              <a:lnSpc>
                <a:spcPct val="150000"/>
              </a:lnSpc>
              <a:buFont typeface="Arial" pitchFamily="34" charset="0"/>
              <a:buChar char="•"/>
            </a:pPr>
            <a:r>
              <a:rPr lang="en-US" sz="2000" dirty="0" smtClean="0">
                <a:latin typeface="Candara" pitchFamily="34" charset="0"/>
              </a:rPr>
              <a:t>  Thoughts of suicide</a:t>
            </a:r>
            <a:endParaRPr lang="en-US" sz="2000" dirty="0">
              <a:latin typeface="Candar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SUICIDE PREVENTION</a:t>
            </a:r>
          </a:p>
        </p:txBody>
      </p:sp>
      <p:sp>
        <p:nvSpPr>
          <p:cNvPr id="7" name="Rectangle 6"/>
          <p:cNvSpPr/>
          <p:nvPr/>
        </p:nvSpPr>
        <p:spPr>
          <a:xfrm>
            <a:off x="533400" y="1143000"/>
            <a:ext cx="8077200"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000" b="1" dirty="0" smtClean="0">
                <a:latin typeface="Candara" pitchFamily="34" charset="0"/>
              </a:rPr>
              <a:t>Several factors can put a young person at risk for suicide. However, having these risk factors does not always mean that suicide will occur.</a:t>
            </a:r>
            <a:endParaRPr lang="en-US" sz="2000" b="1" dirty="0">
              <a:latin typeface="Candara" pitchFamily="34" charset="0"/>
            </a:endParaRPr>
          </a:p>
        </p:txBody>
      </p:sp>
      <p:sp>
        <p:nvSpPr>
          <p:cNvPr id="8" name="Rectangle 7"/>
          <p:cNvSpPr/>
          <p:nvPr/>
        </p:nvSpPr>
        <p:spPr>
          <a:xfrm>
            <a:off x="2133600" y="1981200"/>
            <a:ext cx="5410200" cy="4247317"/>
          </a:xfrm>
          <a:prstGeom prst="rect">
            <a:avLst/>
          </a:prstGeom>
        </p:spPr>
        <p:txBody>
          <a:bodyPr wrap="square">
            <a:spAutoFit/>
          </a:bodyPr>
          <a:lstStyle/>
          <a:p>
            <a:pPr>
              <a:lnSpc>
                <a:spcPct val="150000"/>
              </a:lnSpc>
            </a:pPr>
            <a:r>
              <a:rPr lang="en-US" sz="2000" b="1" dirty="0" smtClean="0">
                <a:latin typeface="Candara" pitchFamily="34" charset="0"/>
              </a:rPr>
              <a:t>Risk factors:</a:t>
            </a:r>
          </a:p>
          <a:p>
            <a:pPr>
              <a:lnSpc>
                <a:spcPct val="150000"/>
              </a:lnSpc>
              <a:buFont typeface="Arial" pitchFamily="34" charset="0"/>
              <a:buChar char="•"/>
            </a:pPr>
            <a:r>
              <a:rPr lang="en-US" sz="2000" b="1" dirty="0" smtClean="0">
                <a:latin typeface="Candara" pitchFamily="34" charset="0"/>
              </a:rPr>
              <a:t>  History of previous suicide attempts</a:t>
            </a:r>
          </a:p>
          <a:p>
            <a:pPr>
              <a:lnSpc>
                <a:spcPct val="150000"/>
              </a:lnSpc>
              <a:buFont typeface="Arial" pitchFamily="34" charset="0"/>
              <a:buChar char="•"/>
            </a:pPr>
            <a:r>
              <a:rPr lang="en-US" sz="2000" b="1" dirty="0" smtClean="0">
                <a:latin typeface="Candara" pitchFamily="34" charset="0"/>
              </a:rPr>
              <a:t>  Family history of suicide</a:t>
            </a:r>
          </a:p>
          <a:p>
            <a:pPr>
              <a:lnSpc>
                <a:spcPct val="150000"/>
              </a:lnSpc>
              <a:buFont typeface="Arial" pitchFamily="34" charset="0"/>
              <a:buChar char="•"/>
            </a:pPr>
            <a:r>
              <a:rPr lang="en-US" sz="2000" b="1" dirty="0" smtClean="0">
                <a:latin typeface="Candara" pitchFamily="34" charset="0"/>
              </a:rPr>
              <a:t>  History of depression or other mental illness</a:t>
            </a:r>
          </a:p>
          <a:p>
            <a:pPr>
              <a:lnSpc>
                <a:spcPct val="150000"/>
              </a:lnSpc>
              <a:buFont typeface="Arial" pitchFamily="34" charset="0"/>
              <a:buChar char="•"/>
            </a:pPr>
            <a:r>
              <a:rPr lang="en-US" sz="2000" b="1" dirty="0" smtClean="0">
                <a:latin typeface="Candara" pitchFamily="34" charset="0"/>
              </a:rPr>
              <a:t>  Alcohol or drug abuse</a:t>
            </a:r>
          </a:p>
          <a:p>
            <a:pPr>
              <a:lnSpc>
                <a:spcPct val="150000"/>
              </a:lnSpc>
              <a:buFont typeface="Arial" pitchFamily="34" charset="0"/>
              <a:buChar char="•"/>
            </a:pPr>
            <a:r>
              <a:rPr lang="en-US" sz="2000" b="1" dirty="0" smtClean="0">
                <a:latin typeface="Candara" pitchFamily="34" charset="0"/>
              </a:rPr>
              <a:t>  Stressful life event or loss</a:t>
            </a:r>
          </a:p>
          <a:p>
            <a:pPr>
              <a:lnSpc>
                <a:spcPct val="150000"/>
              </a:lnSpc>
              <a:buFont typeface="Arial" pitchFamily="34" charset="0"/>
              <a:buChar char="•"/>
            </a:pPr>
            <a:r>
              <a:rPr lang="en-US" sz="2000" b="1" dirty="0" smtClean="0">
                <a:latin typeface="Candara" pitchFamily="34" charset="0"/>
              </a:rPr>
              <a:t>  Easy access to lethal methods</a:t>
            </a:r>
          </a:p>
          <a:p>
            <a:pPr>
              <a:lnSpc>
                <a:spcPct val="150000"/>
              </a:lnSpc>
              <a:buFont typeface="Arial" pitchFamily="34" charset="0"/>
              <a:buChar char="•"/>
            </a:pPr>
            <a:r>
              <a:rPr lang="en-US" sz="2000" b="1" dirty="0" smtClean="0">
                <a:latin typeface="Candara" pitchFamily="34" charset="0"/>
              </a:rPr>
              <a:t>  Exposure to the suicidal behavior of others</a:t>
            </a:r>
          </a:p>
          <a:p>
            <a:pPr>
              <a:lnSpc>
                <a:spcPct val="150000"/>
              </a:lnSpc>
              <a:buFont typeface="Arial" pitchFamily="34" charset="0"/>
              <a:buChar char="•"/>
            </a:pPr>
            <a:r>
              <a:rPr lang="en-US" sz="2000" b="1" dirty="0" smtClean="0">
                <a:latin typeface="Candara" pitchFamily="34" charset="0"/>
              </a:rPr>
              <a:t>  Incarceration</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2209800"/>
          </a:xfrm>
        </p:spPr>
        <p:txBody>
          <a:bodyPr>
            <a:normAutofit fontScale="25000" lnSpcReduction="20000"/>
          </a:bodyPr>
          <a:lstStyle/>
          <a:p>
            <a:pPr marL="109728" indent="0">
              <a:buNone/>
            </a:pPr>
            <a:endParaRPr lang="en-US" sz="1800" dirty="0" smtClean="0">
              <a:latin typeface="Candara"/>
              <a:cs typeface="Candara"/>
            </a:endParaRPr>
          </a:p>
          <a:p>
            <a:pPr marL="109728" indent="0" algn="ctr">
              <a:buNone/>
            </a:pPr>
            <a:r>
              <a:rPr lang="en-US" sz="9600" dirty="0" smtClean="0">
                <a:latin typeface="Candara"/>
                <a:cs typeface="Candara"/>
              </a:rPr>
              <a:t>The stronger the parent/child relationship the more likely your child will ask for the help he/she needs.</a:t>
            </a:r>
            <a:endParaRPr lang="en-US" sz="9600" dirty="0">
              <a:latin typeface="Candara"/>
              <a:cs typeface="Candara"/>
            </a:endParaRPr>
          </a:p>
          <a:p>
            <a:pPr marL="109728" indent="0" algn="ctr">
              <a:buNone/>
            </a:pPr>
            <a:endParaRPr lang="en-US" sz="9600" dirty="0" smtClean="0">
              <a:latin typeface="Candara"/>
              <a:cs typeface="Candara"/>
            </a:endParaRPr>
          </a:p>
          <a:p>
            <a:pPr marL="109728" indent="0" algn="ctr">
              <a:buNone/>
            </a:pPr>
            <a:r>
              <a:rPr lang="en-US" sz="9600" dirty="0" smtClean="0">
                <a:latin typeface="Candara"/>
                <a:cs typeface="Candara"/>
              </a:rPr>
              <a:t>In a study from the </a:t>
            </a:r>
            <a:r>
              <a:rPr lang="en-US" sz="9600" u="sng" dirty="0" smtClean="0">
                <a:latin typeface="Candara"/>
                <a:cs typeface="Candara"/>
              </a:rPr>
              <a:t>Oxford Journal </a:t>
            </a:r>
            <a:r>
              <a:rPr lang="en-US" sz="9600" dirty="0" smtClean="0">
                <a:latin typeface="Candara"/>
                <a:cs typeface="Candara"/>
              </a:rPr>
              <a:t>(2011) found that   </a:t>
            </a:r>
          </a:p>
          <a:p>
            <a:pPr marL="109728" indent="0" algn="ctr">
              <a:buNone/>
            </a:pPr>
            <a:r>
              <a:rPr lang="en-US" sz="9600" b="1" dirty="0" smtClean="0">
                <a:latin typeface="Candara"/>
                <a:cs typeface="Candara"/>
              </a:rPr>
              <a:t>parenting is </a:t>
            </a:r>
            <a:r>
              <a:rPr lang="en-US" sz="9600" b="1" dirty="0">
                <a:latin typeface="Candara"/>
                <a:cs typeface="Candara"/>
              </a:rPr>
              <a:t>recognized as </a:t>
            </a:r>
            <a:r>
              <a:rPr lang="en-US" sz="9600" b="1" dirty="0" smtClean="0">
                <a:latin typeface="Candara"/>
                <a:cs typeface="Candara"/>
              </a:rPr>
              <a:t>one of </a:t>
            </a:r>
            <a:r>
              <a:rPr lang="en-US" sz="9600" b="1" dirty="0">
                <a:latin typeface="Candara"/>
                <a:cs typeface="Candara"/>
              </a:rPr>
              <a:t>the most important </a:t>
            </a:r>
            <a:r>
              <a:rPr lang="en-US" sz="9600" b="1" dirty="0" smtClean="0">
                <a:latin typeface="Candara"/>
                <a:cs typeface="Candara"/>
              </a:rPr>
              <a:t>determinants </a:t>
            </a:r>
            <a:r>
              <a:rPr lang="en-US" sz="9600" b="1" dirty="0">
                <a:latin typeface="Candara"/>
                <a:cs typeface="Candara"/>
              </a:rPr>
              <a:t>of </a:t>
            </a:r>
            <a:r>
              <a:rPr lang="en-US" sz="9600" b="1" dirty="0" smtClean="0">
                <a:latin typeface="Candara"/>
                <a:cs typeface="Candara"/>
              </a:rPr>
              <a:t>a child’s future mental health.</a:t>
            </a:r>
          </a:p>
          <a:p>
            <a:pPr>
              <a:buFont typeface="Wingdings" pitchFamily="2" charset="2"/>
              <a:buChar char="Ø"/>
            </a:pPr>
            <a:endParaRPr lang="en-US" sz="3100" b="1" dirty="0" smtClean="0">
              <a:latin typeface="Candara"/>
              <a:cs typeface="Candara"/>
            </a:endParaRPr>
          </a:p>
          <a:p>
            <a:pPr marL="109728" indent="0">
              <a:buNone/>
            </a:pPr>
            <a:endParaRPr lang="en-US" sz="2400" b="1" dirty="0" smtClean="0">
              <a:latin typeface="Candara"/>
              <a:cs typeface="Candara"/>
            </a:endParaRPr>
          </a:p>
          <a:p>
            <a:pPr marL="109728" indent="0">
              <a:buNone/>
            </a:pPr>
            <a:endParaRPr lang="en-US" sz="2400" b="1" dirty="0" smtClean="0">
              <a:latin typeface="Candara"/>
              <a:cs typeface="Candara"/>
            </a:endParaRPr>
          </a:p>
          <a:p>
            <a:pPr>
              <a:buFont typeface="Wingdings" pitchFamily="2" charset="2"/>
              <a:buChar char="Ø"/>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r>
              <a:rPr lang="en-US" sz="2000" dirty="0">
                <a:latin typeface="Candara"/>
                <a:cs typeface="Candara"/>
              </a:rPr>
              <a:t>	</a:t>
            </a:r>
            <a:r>
              <a:rPr lang="en-US" sz="2000" dirty="0" smtClean="0">
                <a:latin typeface="Candara"/>
                <a:cs typeface="Candara"/>
              </a:rPr>
              <a:t> .</a:t>
            </a:r>
            <a:endParaRPr lang="en-US" sz="2000" dirty="0">
              <a:latin typeface="Candara"/>
              <a:cs typeface="Candara"/>
            </a:endParaRPr>
          </a:p>
        </p:txBody>
      </p:sp>
      <p:sp>
        <p:nvSpPr>
          <p:cNvPr id="4" name="Title 3"/>
          <p:cNvSpPr txBox="1">
            <a:spLocks noGrp="1"/>
          </p:cNvSpPr>
          <p:nvPr>
            <p:ph type="title"/>
          </p:nvPr>
        </p:nvSpPr>
        <p:spPr>
          <a:xfrm>
            <a:off x="457200" y="350223"/>
            <a:ext cx="82296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800" dirty="0" smtClean="0">
                <a:solidFill>
                  <a:srgbClr val="000000"/>
                </a:solidFill>
                <a:latin typeface="Candara" pitchFamily="34" charset="0"/>
                <a:cs typeface="Arial" pitchFamily="34" charset="0"/>
              </a:rPr>
              <a:t>PARENT/CHILD RELATIONSHIP</a:t>
            </a:r>
            <a:endParaRPr lang="en-US" sz="2800" b="1" dirty="0" smtClean="0">
              <a:solidFill>
                <a:srgbClr val="000000"/>
              </a:solidFill>
              <a:latin typeface="Candara" pitchFamily="34" charset="0"/>
              <a:cs typeface="Arial" pitchFamily="34" charset="0"/>
            </a:endParaRPr>
          </a:p>
        </p:txBody>
      </p:sp>
      <p:pic>
        <p:nvPicPr>
          <p:cNvPr id="2050" name="Picture 2" descr="C:\Users\ljohn087\AppData\Local\Microsoft\Windows\Temporary Internet Files\Content.IE5\QSI9NGBT\080516-parent-kid-talk-hmed.grid-6x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4575" y="3505200"/>
            <a:ext cx="4514850" cy="2819400"/>
          </a:xfrm>
          <a:prstGeom prst="rect">
            <a:avLst/>
          </a:prstGeom>
          <a:noFill/>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879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495801"/>
          </a:xfrm>
        </p:spPr>
        <p:txBody>
          <a:bodyPr>
            <a:normAutofit/>
          </a:bodyPr>
          <a:lstStyle/>
          <a:p>
            <a:pPr marL="109728" indent="0" algn="just">
              <a:buNone/>
            </a:pPr>
            <a:r>
              <a:rPr lang="en-US" sz="2400" b="1" u="sng" dirty="0" smtClean="0">
                <a:latin typeface="Candara" pitchFamily="34" charset="0"/>
              </a:rPr>
              <a:t>TALK TO YOUR TEEN!  </a:t>
            </a:r>
          </a:p>
          <a:p>
            <a:pPr algn="just">
              <a:buFont typeface="Wingdings" pitchFamily="2" charset="2"/>
              <a:buChar char="Ø"/>
            </a:pPr>
            <a:r>
              <a:rPr lang="en-US" sz="2400" dirty="0" smtClean="0">
                <a:latin typeface="Candara" pitchFamily="34" charset="0"/>
              </a:rPr>
              <a:t>Actively listen, validate their feelings (reflective listening), keep the conversation respectful (don’t use sarcasm), role model</a:t>
            </a:r>
          </a:p>
          <a:p>
            <a:pPr marL="109728" indent="0" algn="just">
              <a:buNone/>
            </a:pPr>
            <a:endParaRPr lang="en-US" sz="2400" b="1" u="sng" dirty="0" smtClean="0">
              <a:latin typeface="Candara" pitchFamily="34" charset="0"/>
            </a:endParaRPr>
          </a:p>
          <a:p>
            <a:pPr marL="109728" indent="0" algn="just">
              <a:buNone/>
            </a:pPr>
            <a:r>
              <a:rPr lang="en-US" sz="2400" b="1" u="sng" dirty="0" smtClean="0">
                <a:latin typeface="Candara" pitchFamily="34" charset="0"/>
              </a:rPr>
              <a:t>SET BOUNDARIES AND EXPECTATIONS</a:t>
            </a:r>
          </a:p>
          <a:p>
            <a:pPr algn="just">
              <a:buFont typeface="Wingdings" pitchFamily="2" charset="2"/>
              <a:buChar char="Ø"/>
            </a:pPr>
            <a:r>
              <a:rPr lang="en-US" sz="2400" dirty="0" smtClean="0">
                <a:latin typeface="Candara" pitchFamily="34" charset="0"/>
              </a:rPr>
              <a:t>One of the best ways to show your kids you care is by keeping them safe</a:t>
            </a:r>
          </a:p>
          <a:p>
            <a:pPr algn="just">
              <a:buNone/>
            </a:pPr>
            <a:endParaRPr lang="en-US" sz="2400" dirty="0" smtClean="0">
              <a:latin typeface="Candara" pitchFamily="34" charset="0"/>
            </a:endParaRPr>
          </a:p>
          <a:p>
            <a:pPr algn="just">
              <a:buFont typeface="Wingdings" pitchFamily="2" charset="2"/>
              <a:buChar char="Ø"/>
            </a:pPr>
            <a:r>
              <a:rPr lang="en-US" sz="2400" dirty="0" smtClean="0">
                <a:latin typeface="Candara" pitchFamily="34" charset="0"/>
              </a:rPr>
              <a:t>Time limits on their phone and social media (kids need social breaks)</a:t>
            </a:r>
          </a:p>
          <a:p>
            <a:pPr marL="109728" indent="0" algn="just">
              <a:buNone/>
            </a:pPr>
            <a:endParaRPr lang="en-US" dirty="0"/>
          </a:p>
          <a:p>
            <a:pPr marL="109728" indent="0" algn="just">
              <a:buNone/>
            </a:pPr>
            <a:endParaRPr lang="en-US" dirty="0" smtClean="0"/>
          </a:p>
          <a:p>
            <a:pPr algn="just">
              <a:buFont typeface="Wingdings" pitchFamily="2" charset="2"/>
              <a:buChar char="Ø"/>
            </a:pPr>
            <a:endParaRPr lang="en-US" dirty="0"/>
          </a:p>
          <a:p>
            <a:pPr marL="109728" indent="0" algn="just">
              <a:buNone/>
            </a:pPr>
            <a:endParaRPr lang="en-US" dirty="0" smtClean="0"/>
          </a:p>
          <a:p>
            <a:pPr marL="109728" indent="0" algn="just">
              <a:buNone/>
            </a:pPr>
            <a:endParaRPr lang="en-US" dirty="0"/>
          </a:p>
        </p:txBody>
      </p:sp>
      <p:sp>
        <p:nvSpPr>
          <p:cNvPr id="4" name="Title 3"/>
          <p:cNvSpPr txBox="1">
            <a:spLocks noGrp="1"/>
          </p:cNvSpPr>
          <p:nvPr>
            <p:ph type="title"/>
          </p:nvPr>
        </p:nvSpPr>
        <p:spPr>
          <a:xfrm>
            <a:off x="1066800" y="304800"/>
            <a:ext cx="66294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TIPS</a:t>
            </a:r>
            <a:endParaRPr lang="en-US" sz="2800" b="1" dirty="0">
              <a:latin typeface="Candara" pitchFamily="34" charset="0"/>
            </a:endParaRPr>
          </a:p>
        </p:txBody>
      </p:sp>
    </p:spTree>
    <p:extLst>
      <p:ext uri="{BB962C8B-B14F-4D97-AF65-F5344CB8AC3E}">
        <p14:creationId xmlns:p14="http://schemas.microsoft.com/office/powerpoint/2010/main" val="288088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fontScale="92500"/>
          </a:bodyPr>
          <a:lstStyle/>
          <a:p>
            <a:pPr marL="109728" indent="0" algn="just">
              <a:buNone/>
            </a:pPr>
            <a:r>
              <a:rPr lang="en-US" sz="2400" b="1" u="sng" dirty="0" smtClean="0">
                <a:latin typeface="Candara" pitchFamily="34" charset="0"/>
              </a:rPr>
              <a:t>BE CREDIBLE</a:t>
            </a:r>
          </a:p>
          <a:p>
            <a:pPr algn="just"/>
            <a:r>
              <a:rPr lang="en-US" sz="2400" dirty="0" smtClean="0">
                <a:latin typeface="Candara" pitchFamily="34" charset="0"/>
              </a:rPr>
              <a:t>Share honest and up to date information</a:t>
            </a:r>
          </a:p>
          <a:p>
            <a:pPr algn="just"/>
            <a:r>
              <a:rPr lang="en-US" sz="2400" dirty="0" smtClean="0">
                <a:latin typeface="Candara" pitchFamily="34" charset="0"/>
              </a:rPr>
              <a:t>You might have to do some research</a:t>
            </a:r>
          </a:p>
          <a:p>
            <a:pPr algn="just"/>
            <a:endParaRPr lang="en-US" sz="2400" dirty="0" smtClean="0">
              <a:latin typeface="Candara" pitchFamily="34" charset="0"/>
            </a:endParaRPr>
          </a:p>
          <a:p>
            <a:pPr marL="109728" indent="0" algn="just">
              <a:buNone/>
            </a:pPr>
            <a:r>
              <a:rPr lang="en-US" sz="2400" b="1" u="sng" dirty="0" smtClean="0">
                <a:latin typeface="Candara" pitchFamily="34" charset="0"/>
              </a:rPr>
              <a:t>SHARE YOUR TIME</a:t>
            </a:r>
          </a:p>
          <a:p>
            <a:pPr algn="just"/>
            <a:r>
              <a:rPr lang="en-US" sz="2400" dirty="0" smtClean="0">
                <a:latin typeface="Candara" pitchFamily="34" charset="0"/>
              </a:rPr>
              <a:t>By spending time with your teen each week you will build trust with each other.  Find a consistent time and make it routine.  </a:t>
            </a:r>
          </a:p>
          <a:p>
            <a:pPr algn="just"/>
            <a:endParaRPr lang="en-US" sz="2400" dirty="0" smtClean="0">
              <a:latin typeface="Candara" pitchFamily="34" charset="0"/>
            </a:endParaRPr>
          </a:p>
          <a:p>
            <a:pPr marL="109728" indent="0" algn="just">
              <a:buNone/>
            </a:pPr>
            <a:r>
              <a:rPr lang="en-US" sz="2400" b="1" u="sng" dirty="0" smtClean="0">
                <a:latin typeface="Candara" pitchFamily="34" charset="0"/>
              </a:rPr>
              <a:t>HELP YOURSELF</a:t>
            </a:r>
          </a:p>
          <a:p>
            <a:pPr algn="just"/>
            <a:r>
              <a:rPr lang="en-US" sz="2400" dirty="0" smtClean="0">
                <a:latin typeface="Candara" pitchFamily="34" charset="0"/>
              </a:rPr>
              <a:t>By taking care of your own physical and mental health you have more energy to devote to your child as well as role model a positive lifestyle</a:t>
            </a:r>
          </a:p>
          <a:p>
            <a:pPr algn="just"/>
            <a:endParaRPr lang="en-US" dirty="0">
              <a:latin typeface="Candara" pitchFamily="34" charset="0"/>
            </a:endParaRPr>
          </a:p>
          <a:p>
            <a:pPr marL="109728" indent="0" algn="just"/>
            <a:endParaRPr lang="en-US" dirty="0" smtClean="0">
              <a:latin typeface="Candara" pitchFamily="34" charset="0"/>
            </a:endParaRPr>
          </a:p>
          <a:p>
            <a:pPr marL="109728" indent="0" algn="just"/>
            <a:endParaRPr lang="en-US" dirty="0">
              <a:latin typeface="Candara" pitchFamily="34" charset="0"/>
            </a:endParaRPr>
          </a:p>
          <a:p>
            <a:pPr marL="109728" indent="0" algn="just"/>
            <a:endParaRPr lang="en-US" dirty="0" smtClean="0">
              <a:latin typeface="Candara" pitchFamily="34" charset="0"/>
            </a:endParaRPr>
          </a:p>
          <a:p>
            <a:pPr marL="109728" indent="0" algn="just"/>
            <a:endParaRPr lang="en-US" dirty="0">
              <a:latin typeface="Candara" pitchFamily="34" charset="0"/>
            </a:endParaRPr>
          </a:p>
          <a:p>
            <a:pPr marL="109728" indent="0" algn="just"/>
            <a:endParaRPr lang="en-US" dirty="0" smtClean="0">
              <a:latin typeface="Candara" pitchFamily="34" charset="0"/>
            </a:endParaRPr>
          </a:p>
        </p:txBody>
      </p:sp>
      <p:sp>
        <p:nvSpPr>
          <p:cNvPr id="4" name="Title 3"/>
          <p:cNvSpPr txBox="1">
            <a:spLocks noGrp="1"/>
          </p:cNvSpPr>
          <p:nvPr>
            <p:ph type="title"/>
          </p:nvPr>
        </p:nvSpPr>
        <p:spPr>
          <a:xfrm>
            <a:off x="457200" y="381000"/>
            <a:ext cx="83058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TIPS</a:t>
            </a:r>
            <a:endParaRPr lang="en-US" sz="2800" b="1" dirty="0">
              <a:latin typeface="Candara" pitchFamily="34" charset="0"/>
            </a:endParaRPr>
          </a:p>
        </p:txBody>
      </p:sp>
    </p:spTree>
    <p:extLst>
      <p:ext uri="{BB962C8B-B14F-4D97-AF65-F5344CB8AC3E}">
        <p14:creationId xmlns:p14="http://schemas.microsoft.com/office/powerpoint/2010/main" val="319649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0" y="304800"/>
            <a:ext cx="457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PARENTING RESOURCES</a:t>
            </a:r>
            <a:endParaRPr lang="en-US" sz="2800" b="1" dirty="0">
              <a:latin typeface="Candara" pitchFamily="34" charset="0"/>
            </a:endParaRPr>
          </a:p>
        </p:txBody>
      </p:sp>
      <p:sp>
        <p:nvSpPr>
          <p:cNvPr id="9" name="TextBox 8"/>
          <p:cNvSpPr txBox="1"/>
          <p:nvPr/>
        </p:nvSpPr>
        <p:spPr>
          <a:xfrm>
            <a:off x="304800" y="1295400"/>
            <a:ext cx="8610600" cy="440120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buAutoNum type="arabicPeriod"/>
            </a:pPr>
            <a:r>
              <a:rPr lang="en-US" sz="2000" b="1" dirty="0" smtClean="0">
                <a:solidFill>
                  <a:schemeClr val="tx1"/>
                </a:solidFill>
                <a:latin typeface="Candara" pitchFamily="34" charset="0"/>
              </a:rPr>
              <a:t>POSITIVE PARENTING TIPS </a:t>
            </a:r>
          </a:p>
          <a:p>
            <a:pPr marL="457200" indent="-457200"/>
            <a:r>
              <a:rPr lang="en-US" sz="2000" dirty="0" smtClean="0">
                <a:solidFill>
                  <a:schemeClr val="tx1"/>
                </a:solidFill>
                <a:latin typeface="Candara" pitchFamily="34" charset="0"/>
              </a:rPr>
              <a:t>	(</a:t>
            </a:r>
            <a:r>
              <a:rPr lang="en-US" sz="2000" dirty="0" err="1" smtClean="0">
                <a:solidFill>
                  <a:schemeClr val="tx1"/>
                </a:solidFill>
                <a:latin typeface="Candara" pitchFamily="34" charset="0"/>
              </a:rPr>
              <a:t>http://www.cdc.gov/ncbddd/childdevelopment/positiveparenting/index.html</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a:p>
            <a:pPr marL="457200" indent="-457200">
              <a:buAutoNum type="arabicPeriod" startAt="2"/>
            </a:pPr>
            <a:r>
              <a:rPr lang="en-US" sz="2000" b="1" dirty="0" smtClean="0">
                <a:solidFill>
                  <a:schemeClr val="tx1"/>
                </a:solidFill>
                <a:latin typeface="Candara" pitchFamily="34" charset="0"/>
              </a:rPr>
              <a:t>TWEEN AND TEEN HEALTH-MAYO CLINIC </a:t>
            </a:r>
          </a:p>
          <a:p>
            <a:pPr marL="457200" indent="-457200"/>
            <a:r>
              <a:rPr lang="en-US" sz="2000" dirty="0" smtClean="0">
                <a:solidFill>
                  <a:schemeClr val="tx1"/>
                </a:solidFill>
                <a:latin typeface="Candara" pitchFamily="34" charset="0"/>
              </a:rPr>
              <a:t>	(http://www.mayoclinic.org/healthy-living/tween-and-teen-health/in-depth/parenting-tips-for-teens/art-20044693)</a:t>
            </a:r>
          </a:p>
          <a:p>
            <a:endParaRPr lang="en-US" sz="2000" b="1" dirty="0" smtClean="0">
              <a:solidFill>
                <a:schemeClr val="tx1"/>
              </a:solidFill>
              <a:latin typeface="Candara" pitchFamily="34" charset="0"/>
            </a:endParaRPr>
          </a:p>
          <a:p>
            <a:pPr marL="457200" indent="-457200">
              <a:buAutoNum type="arabicPeriod" startAt="3"/>
            </a:pPr>
            <a:r>
              <a:rPr lang="en-US" sz="2000" b="1" dirty="0" smtClean="0">
                <a:solidFill>
                  <a:schemeClr val="tx1"/>
                </a:solidFill>
                <a:latin typeface="Candara" pitchFamily="34" charset="0"/>
              </a:rPr>
              <a:t>PUBLIC SCHOOL PARENTS NETWORK  </a:t>
            </a:r>
          </a:p>
          <a:p>
            <a:pPr marL="457200" indent="-457200"/>
            <a:r>
              <a:rPr lang="en-US" sz="2000" dirty="0" smtClean="0">
                <a:solidFill>
                  <a:schemeClr val="tx1"/>
                </a:solidFill>
                <a:latin typeface="Candara" pitchFamily="34" charset="0"/>
              </a:rPr>
              <a:t>	(http://</a:t>
            </a:r>
            <a:r>
              <a:rPr lang="en-US" sz="2000" dirty="0" err="1" smtClean="0">
                <a:solidFill>
                  <a:schemeClr val="tx1"/>
                </a:solidFill>
                <a:latin typeface="Candara" pitchFamily="34" charset="0"/>
              </a:rPr>
              <a:t>www.psparents.net</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a:p>
            <a:pPr marL="457200" indent="-457200">
              <a:buAutoNum type="arabicPeriod" startAt="4"/>
            </a:pPr>
            <a:r>
              <a:rPr lang="en-US" sz="2000" b="1" dirty="0" smtClean="0">
                <a:solidFill>
                  <a:schemeClr val="tx1"/>
                </a:solidFill>
                <a:latin typeface="Candara" pitchFamily="34" charset="0"/>
              </a:rPr>
              <a:t>ABOUT PARENTING </a:t>
            </a:r>
          </a:p>
          <a:p>
            <a:pPr marL="457200" indent="-457200"/>
            <a:r>
              <a:rPr lang="en-US" sz="2000" b="1" dirty="0" smtClean="0">
                <a:solidFill>
                  <a:schemeClr val="tx1"/>
                </a:solidFill>
                <a:latin typeface="Candara" pitchFamily="34" charset="0"/>
              </a:rPr>
              <a:t>	</a:t>
            </a:r>
            <a:r>
              <a:rPr lang="en-US" sz="2000" dirty="0" smtClean="0">
                <a:solidFill>
                  <a:schemeClr val="tx1"/>
                </a:solidFill>
                <a:latin typeface="Candara" pitchFamily="34" charset="0"/>
              </a:rPr>
              <a:t>(</a:t>
            </a:r>
            <a:r>
              <a:rPr lang="en-US" sz="2000" dirty="0" err="1" smtClean="0">
                <a:solidFill>
                  <a:schemeClr val="tx1"/>
                </a:solidFill>
                <a:latin typeface="Candara" pitchFamily="34" charset="0"/>
              </a:rPr>
              <a:t>http://parentingteens.about.com/od/highschool/ht/encourage_teen.htm</a:t>
            </a:r>
            <a:r>
              <a:rPr lang="en-US" sz="2000" dirty="0" smtClean="0">
                <a:solidFill>
                  <a:schemeClr val="tx1"/>
                </a:solidFill>
                <a:latin typeface="Candara" pitchFamily="34" charset="0"/>
              </a:rPr>
              <a:t>)</a:t>
            </a:r>
          </a:p>
          <a:p>
            <a:endParaRPr lang="en-US" sz="2000" b="1" dirty="0" smtClean="0">
              <a:solidFill>
                <a:schemeClr val="tx1"/>
              </a:solidFill>
              <a:latin typeface="Candar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7528"/>
            <a:ext cx="8229600" cy="1871472"/>
          </a:xfrm>
        </p:spPr>
        <p:txBody>
          <a:bodyPr>
            <a:normAutofit/>
          </a:bodyPr>
          <a:lstStyle/>
          <a:p>
            <a:pPr marL="109728" indent="0" algn="just">
              <a:buNone/>
            </a:pPr>
            <a:r>
              <a:rPr lang="en-US" b="1" dirty="0" smtClean="0">
                <a:latin typeface="Candara" pitchFamily="34" charset="0"/>
              </a:rPr>
              <a:t>Talk with your child’s school counselor or social worker!  We are a team.  A student’s best chance at achieving academic success begins with a healthy state of mind!</a:t>
            </a:r>
            <a:endParaRPr lang="en-US" dirty="0">
              <a:latin typeface="Candara" pitchFamily="34" charset="0"/>
            </a:endParaRPr>
          </a:p>
        </p:txBody>
      </p:sp>
      <p:sp>
        <p:nvSpPr>
          <p:cNvPr id="6" name="Title 5"/>
          <p:cNvSpPr txBox="1">
            <a:spLocks noGrp="1"/>
          </p:cNvSpPr>
          <p:nvPr>
            <p:ph type="title"/>
          </p:nvPr>
        </p:nvSpPr>
        <p:spPr>
          <a:xfrm>
            <a:off x="609600" y="474076"/>
            <a:ext cx="7924800" cy="584776"/>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200" dirty="0" smtClean="0">
                <a:latin typeface="Candara" pitchFamily="34" charset="0"/>
              </a:rPr>
              <a:t>ACADEMIC SUCCESS</a:t>
            </a:r>
            <a:endParaRPr lang="en-US" sz="3200" b="1" dirty="0">
              <a:latin typeface="Candara" pitchFamily="34" charset="0"/>
            </a:endParaRPr>
          </a:p>
        </p:txBody>
      </p:sp>
      <p:sp>
        <p:nvSpPr>
          <p:cNvPr id="4" name="TextBox 3"/>
          <p:cNvSpPr txBox="1"/>
          <p:nvPr/>
        </p:nvSpPr>
        <p:spPr>
          <a:xfrm>
            <a:off x="762000" y="3810000"/>
            <a:ext cx="7696200" cy="181588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buNone/>
            </a:pPr>
            <a:r>
              <a:rPr lang="en-US" sz="2800" b="1" dirty="0" smtClean="0">
                <a:latin typeface="Candara" pitchFamily="34" charset="0"/>
              </a:rPr>
              <a:t>Research by the National Association of School Psychologists states that there is a strong tie between students’ overall health and resilience and their academic achievement. </a:t>
            </a:r>
            <a:endParaRPr lang="en-US" sz="2800" b="1" dirty="0">
              <a:latin typeface="Candara" pitchFamily="34" charset="0"/>
            </a:endParaRPr>
          </a:p>
        </p:txBody>
      </p:sp>
    </p:spTree>
    <p:extLst>
      <p:ext uri="{BB962C8B-B14F-4D97-AF65-F5344CB8AC3E}">
        <p14:creationId xmlns:p14="http://schemas.microsoft.com/office/powerpoint/2010/main" val="22907447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4525963"/>
          </a:xfrm>
        </p:spPr>
        <p:txBody>
          <a:bodyPr>
            <a:noAutofit/>
          </a:bodyPr>
          <a:lstStyle/>
          <a:p>
            <a:pPr marL="109728" indent="0">
              <a:spcBef>
                <a:spcPts val="0"/>
              </a:spcBef>
            </a:pPr>
            <a:r>
              <a:rPr lang="en-US" sz="2000" b="1" dirty="0" smtClean="0">
                <a:latin typeface="Candara"/>
                <a:cs typeface="Candara"/>
              </a:rPr>
              <a:t>  Parent </a:t>
            </a:r>
            <a:r>
              <a:rPr lang="en-US" sz="2000" b="1" dirty="0">
                <a:latin typeface="Candara"/>
                <a:cs typeface="Candara"/>
              </a:rPr>
              <a:t>C</a:t>
            </a:r>
            <a:r>
              <a:rPr lang="en-US" sz="2000" b="1" dirty="0" smtClean="0">
                <a:latin typeface="Candara"/>
                <a:cs typeface="Candara"/>
              </a:rPr>
              <a:t>ollaboration with School </a:t>
            </a:r>
            <a:r>
              <a:rPr lang="en-US" sz="2000" b="1" dirty="0">
                <a:latin typeface="Candara"/>
                <a:cs typeface="Candara"/>
              </a:rPr>
              <a:t>P</a:t>
            </a:r>
            <a:r>
              <a:rPr lang="en-US" sz="2000" b="1" dirty="0" smtClean="0">
                <a:latin typeface="Candara"/>
                <a:cs typeface="Candara"/>
              </a:rPr>
              <a:t>ersonnel </a:t>
            </a:r>
          </a:p>
          <a:p>
            <a:pPr>
              <a:spcBef>
                <a:spcPts val="1000"/>
              </a:spcBef>
              <a:buNone/>
            </a:pPr>
            <a:r>
              <a:rPr lang="en-US" sz="2000" dirty="0" smtClean="0">
                <a:latin typeface="Candara"/>
                <a:cs typeface="Candara"/>
              </a:rPr>
              <a:t>		School counselors, school </a:t>
            </a:r>
            <a:r>
              <a:rPr lang="en-US" sz="2000" dirty="0">
                <a:latin typeface="Candara"/>
                <a:cs typeface="Candara"/>
              </a:rPr>
              <a:t>s</a:t>
            </a:r>
            <a:r>
              <a:rPr lang="en-US" sz="2000" dirty="0" smtClean="0">
                <a:latin typeface="Candara"/>
                <a:cs typeface="Candara"/>
              </a:rPr>
              <a:t>ocial workers, psychologists, teachers, 	nurses, administrators</a:t>
            </a:r>
          </a:p>
          <a:p>
            <a:pPr marL="109728" indent="0"/>
            <a:r>
              <a:rPr lang="en-US" sz="2000" b="1" dirty="0" smtClean="0">
                <a:latin typeface="Candara"/>
                <a:cs typeface="Candara"/>
              </a:rPr>
              <a:t>  Counseling</a:t>
            </a:r>
          </a:p>
          <a:p>
            <a:pPr>
              <a:buNone/>
            </a:pPr>
            <a:r>
              <a:rPr lang="en-US" sz="2000" dirty="0" smtClean="0">
                <a:latin typeface="Candara"/>
                <a:cs typeface="Candara"/>
              </a:rPr>
              <a:t>		Individual &amp; Group Counseling (Cognitive Behavioral/Solution Focused)</a:t>
            </a:r>
          </a:p>
          <a:p>
            <a:pPr>
              <a:buNone/>
            </a:pPr>
            <a:r>
              <a:rPr lang="en-US" sz="2000" dirty="0" smtClean="0">
                <a:latin typeface="Candara"/>
                <a:cs typeface="Candara"/>
              </a:rPr>
              <a:t>		Anxiety Group</a:t>
            </a:r>
          </a:p>
          <a:p>
            <a:pPr marL="109728" indent="0"/>
            <a:r>
              <a:rPr lang="en-US" sz="2000" b="1" dirty="0" smtClean="0">
                <a:latin typeface="Candara"/>
                <a:cs typeface="Candara"/>
              </a:rPr>
              <a:t>  Academic Help</a:t>
            </a:r>
          </a:p>
          <a:p>
            <a:pPr>
              <a:buNone/>
            </a:pPr>
            <a:r>
              <a:rPr lang="en-US" sz="2000" dirty="0" smtClean="0">
                <a:latin typeface="Candara"/>
                <a:cs typeface="Candara"/>
              </a:rPr>
              <a:t>		AIS, Peer tutoring, PASS Program, Liberty Partnership</a:t>
            </a:r>
          </a:p>
          <a:p>
            <a:pPr marL="109728" indent="0">
              <a:spcAft>
                <a:spcPts val="600"/>
              </a:spcAft>
            </a:pPr>
            <a:r>
              <a:rPr lang="en-US" sz="2000" b="1" dirty="0" smtClean="0">
                <a:latin typeface="Candara"/>
                <a:cs typeface="Candara"/>
              </a:rPr>
              <a:t>  Committee on Special Education </a:t>
            </a:r>
          </a:p>
          <a:p>
            <a:pPr marL="109728" indent="0">
              <a:spcAft>
                <a:spcPts val="600"/>
              </a:spcAft>
            </a:pPr>
            <a:r>
              <a:rPr lang="en-US" sz="2000" b="1" dirty="0" smtClean="0">
                <a:latin typeface="Candara"/>
                <a:cs typeface="Candara"/>
              </a:rPr>
              <a:t>  504 Plan</a:t>
            </a:r>
          </a:p>
          <a:p>
            <a:pPr marL="109728" indent="0">
              <a:spcAft>
                <a:spcPts val="600"/>
              </a:spcAft>
            </a:pPr>
            <a:r>
              <a:rPr lang="en-US" sz="2000" b="1" dirty="0" smtClean="0">
                <a:latin typeface="Candara"/>
                <a:cs typeface="Candara"/>
              </a:rPr>
              <a:t>  Child &amp; Adolescent Treatment Services Therapist</a:t>
            </a:r>
          </a:p>
          <a:p>
            <a:pPr marL="109728" indent="0">
              <a:spcAft>
                <a:spcPts val="600"/>
              </a:spcAft>
            </a:pPr>
            <a:r>
              <a:rPr lang="en-US" sz="2000" b="1" dirty="0" smtClean="0">
                <a:latin typeface="Candara"/>
                <a:cs typeface="Candara"/>
              </a:rPr>
              <a:t>  Outside Referrals</a:t>
            </a: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marL="109728" indent="0">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endParaRPr lang="en-US" sz="2000" dirty="0" smtClean="0">
              <a:latin typeface="Candara"/>
              <a:cs typeface="Candara"/>
            </a:endParaRPr>
          </a:p>
          <a:p>
            <a:pPr>
              <a:buNone/>
            </a:pPr>
            <a:endParaRPr lang="en-US" sz="2000" dirty="0" smtClean="0">
              <a:latin typeface="Candara"/>
              <a:cs typeface="Candara"/>
            </a:endParaRPr>
          </a:p>
          <a:p>
            <a:pPr marL="109728" indent="0">
              <a:buNone/>
            </a:pPr>
            <a:endParaRPr lang="en-US" sz="2000" dirty="0">
              <a:latin typeface="Candara"/>
              <a:cs typeface="Candara"/>
            </a:endParaRPr>
          </a:p>
          <a:p>
            <a:pPr marL="109728" indent="0">
              <a:buNone/>
            </a:pPr>
            <a:r>
              <a:rPr lang="en-US" sz="2000" dirty="0" smtClean="0">
                <a:latin typeface="Candara"/>
                <a:cs typeface="Candara"/>
              </a:rPr>
              <a:t>	</a:t>
            </a:r>
          </a:p>
        </p:txBody>
      </p:sp>
      <p:sp>
        <p:nvSpPr>
          <p:cNvPr id="4" name="Title 5"/>
          <p:cNvSpPr txBox="1">
            <a:spLocks noGrp="1"/>
          </p:cNvSpPr>
          <p:nvPr>
            <p:ph type="title"/>
          </p:nvPr>
        </p:nvSpPr>
        <p:spPr>
          <a:xfrm>
            <a:off x="457200" y="304800"/>
            <a:ext cx="8229600" cy="584776"/>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200" dirty="0" smtClean="0">
                <a:latin typeface="Candara" pitchFamily="34" charset="0"/>
              </a:rPr>
              <a:t>SCHOOL INTERVENTIONS</a:t>
            </a:r>
            <a:endParaRPr lang="en-US" sz="3200" b="1" dirty="0">
              <a:latin typeface="Candara" pitchFamily="34" charset="0"/>
            </a:endParaRPr>
          </a:p>
        </p:txBody>
      </p:sp>
    </p:spTree>
    <p:extLst>
      <p:ext uri="{BB962C8B-B14F-4D97-AF65-F5344CB8AC3E}">
        <p14:creationId xmlns:p14="http://schemas.microsoft.com/office/powerpoint/2010/main" val="3794830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38516"/>
            <a:ext cx="8153400" cy="4881284"/>
          </a:xfrm>
        </p:spPr>
        <p:txBody>
          <a:bodyPr>
            <a:noAutofit/>
          </a:bodyPr>
          <a:lstStyle/>
          <a:p>
            <a:pPr algn="just">
              <a:lnSpc>
                <a:spcPct val="150000"/>
              </a:lnSpc>
              <a:buClr>
                <a:schemeClr val="tx1"/>
              </a:buClr>
            </a:pPr>
            <a:r>
              <a:rPr lang="en-US" sz="2000" b="1" dirty="0">
                <a:latin typeface="Candara" pitchFamily="34" charset="0"/>
              </a:rPr>
              <a:t>11.3 percent of U.S. children ages </a:t>
            </a:r>
            <a:r>
              <a:rPr lang="en-US" sz="2000" b="1" dirty="0" smtClean="0">
                <a:latin typeface="Candara" pitchFamily="34" charset="0"/>
              </a:rPr>
              <a:t>2-17 </a:t>
            </a:r>
            <a:r>
              <a:rPr lang="en-US" sz="2000" b="1" dirty="0">
                <a:latin typeface="Candara" pitchFamily="34" charset="0"/>
              </a:rPr>
              <a:t>are reported by their parents to have been diagnosed with emotional, behavioral, or developmental conditions</a:t>
            </a:r>
          </a:p>
          <a:p>
            <a:pPr algn="just">
              <a:lnSpc>
                <a:spcPct val="150000"/>
              </a:lnSpc>
              <a:buClr>
                <a:schemeClr val="tx1"/>
              </a:buClr>
            </a:pPr>
            <a:r>
              <a:rPr lang="en-US" sz="2000" b="1" dirty="0">
                <a:latin typeface="Candara" pitchFamily="34" charset="0"/>
              </a:rPr>
              <a:t>ADHD was the most prevalent diagnosis among children ages 3-17</a:t>
            </a:r>
          </a:p>
          <a:p>
            <a:pPr algn="just">
              <a:lnSpc>
                <a:spcPct val="150000"/>
              </a:lnSpc>
              <a:buClr>
                <a:schemeClr val="tx1"/>
              </a:buClr>
            </a:pPr>
            <a:r>
              <a:rPr lang="en-US" sz="2000" b="1" dirty="0">
                <a:latin typeface="Candara" pitchFamily="34" charset="0"/>
              </a:rPr>
              <a:t>Boys were more likely than girls to have ADHD, behavioral or conduct problems, autism spectrum disorder, anxiety, and Tourette Syndrome</a:t>
            </a:r>
          </a:p>
          <a:p>
            <a:pPr algn="just">
              <a:lnSpc>
                <a:spcPct val="150000"/>
              </a:lnSpc>
              <a:buClr>
                <a:schemeClr val="tx1"/>
              </a:buClr>
            </a:pPr>
            <a:r>
              <a:rPr lang="en-US" sz="2000" b="1" dirty="0">
                <a:latin typeface="Candara" pitchFamily="34" charset="0"/>
              </a:rPr>
              <a:t>Girls were more likely to be diagnosed with depression</a:t>
            </a:r>
          </a:p>
          <a:p>
            <a:pPr algn="just">
              <a:lnSpc>
                <a:spcPct val="150000"/>
              </a:lnSpc>
              <a:buClr>
                <a:schemeClr val="tx1"/>
              </a:buClr>
            </a:pPr>
            <a:r>
              <a:rPr lang="en-US" sz="2000" b="1" dirty="0">
                <a:latin typeface="Candara" pitchFamily="34" charset="0"/>
              </a:rPr>
              <a:t>Suicide is the second leading cause of death among children ages 12-17</a:t>
            </a:r>
          </a:p>
          <a:p>
            <a:pPr marL="0" indent="0" algn="just">
              <a:lnSpc>
                <a:spcPct val="150000"/>
              </a:lnSpc>
              <a:buClr>
                <a:schemeClr val="tx1"/>
              </a:buClr>
              <a:buNone/>
            </a:pPr>
            <a:r>
              <a:rPr lang="en-US" sz="2000" b="1" dirty="0" smtClean="0">
                <a:latin typeface="Candara" pitchFamily="34" charset="0"/>
              </a:rPr>
              <a:t>		            </a:t>
            </a:r>
          </a:p>
          <a:p>
            <a:pPr marL="0" indent="0" algn="just">
              <a:lnSpc>
                <a:spcPct val="150000"/>
              </a:lnSpc>
              <a:buClr>
                <a:schemeClr val="tx1"/>
              </a:buClr>
              <a:buNone/>
            </a:pPr>
            <a:r>
              <a:rPr lang="en-US" sz="2000" b="1" dirty="0" smtClean="0">
                <a:latin typeface="Candara" pitchFamily="34" charset="0"/>
              </a:rPr>
              <a:t>                                             (</a:t>
            </a:r>
            <a:r>
              <a:rPr lang="en-US" sz="2000" b="1" dirty="0">
                <a:latin typeface="Candara" pitchFamily="34" charset="0"/>
              </a:rPr>
              <a:t>Centers for Disease Control and Prevention, 2013)</a:t>
            </a:r>
          </a:p>
          <a:p>
            <a:pPr algn="just">
              <a:lnSpc>
                <a:spcPct val="150000"/>
              </a:lnSpc>
              <a:buClr>
                <a:schemeClr val="tx1"/>
              </a:buClr>
            </a:pPr>
            <a:endParaRPr lang="en-US" sz="2000" b="1" dirty="0">
              <a:latin typeface="Candara" pitchFamily="34" charset="0"/>
            </a:endParaRPr>
          </a:p>
        </p:txBody>
      </p:sp>
      <p:sp>
        <p:nvSpPr>
          <p:cNvPr id="5" name="TextBox 4"/>
          <p:cNvSpPr txBox="1"/>
          <p:nvPr/>
        </p:nvSpPr>
        <p:spPr>
          <a:xfrm>
            <a:off x="3124200" y="304800"/>
            <a:ext cx="28194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STATISTICS</a:t>
            </a:r>
            <a:endParaRPr lang="en-US" sz="2800" b="1" dirty="0">
              <a:latin typeface="Candar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0" y="304800"/>
            <a:ext cx="457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RESOURCES</a:t>
            </a:r>
            <a:endParaRPr lang="en-US" sz="2800" b="1" dirty="0">
              <a:latin typeface="Candara" pitchFamily="34" charset="0"/>
            </a:endParaRPr>
          </a:p>
        </p:txBody>
      </p:sp>
      <p:sp>
        <p:nvSpPr>
          <p:cNvPr id="4" name="TextBox 3"/>
          <p:cNvSpPr txBox="1"/>
          <p:nvPr/>
        </p:nvSpPr>
        <p:spPr>
          <a:xfrm>
            <a:off x="1143000" y="1828800"/>
            <a:ext cx="7467600" cy="914400"/>
          </a:xfrm>
          <a:prstGeom prst="rect">
            <a:avLst/>
          </a:prstGeom>
          <a:noFill/>
        </p:spPr>
        <p:txBody>
          <a:bodyPr wrap="square" rtlCol="0">
            <a:spAutoFit/>
          </a:bodyPr>
          <a:lstStyle/>
          <a:p>
            <a:endParaRPr lang="en-US" dirty="0"/>
          </a:p>
        </p:txBody>
      </p:sp>
      <p:sp>
        <p:nvSpPr>
          <p:cNvPr id="3" name="Rectangle 2"/>
          <p:cNvSpPr/>
          <p:nvPr/>
        </p:nvSpPr>
        <p:spPr>
          <a:xfrm>
            <a:off x="533400" y="990600"/>
            <a:ext cx="8305800" cy="5324535"/>
          </a:xfrm>
          <a:prstGeom prst="rect">
            <a:avLst/>
          </a:prstGeom>
        </p:spPr>
        <p:txBody>
          <a:bodyPr wrap="square">
            <a:spAutoFit/>
          </a:bodyPr>
          <a:lstStyle/>
          <a:p>
            <a:pPr marL="342900" indent="-342900">
              <a:buAutoNum type="arabicPeriod"/>
            </a:pPr>
            <a:r>
              <a:rPr lang="en-US" sz="2000" b="1" dirty="0" smtClean="0">
                <a:latin typeface="Candara" pitchFamily="34" charset="0"/>
              </a:rPr>
              <a:t>  </a:t>
            </a:r>
            <a:r>
              <a:rPr lang="en-US" sz="2000" b="1" u="sng" dirty="0" smtClean="0">
                <a:latin typeface="Candara" pitchFamily="34" charset="0"/>
              </a:rPr>
              <a:t>Mental Health Treatment in Buffalo- </a:t>
            </a:r>
            <a:r>
              <a:rPr lang="en-US" sz="2000" b="1" u="sng" dirty="0" err="1" smtClean="0">
                <a:latin typeface="Candara" pitchFamily="34" charset="0"/>
              </a:rPr>
              <a:t>BryLin</a:t>
            </a:r>
            <a:r>
              <a:rPr lang="en-US" sz="2000" b="1" u="sng" dirty="0" smtClean="0">
                <a:latin typeface="Candara" pitchFamily="34" charset="0"/>
              </a:rPr>
              <a:t>  Behavioral Health System</a:t>
            </a:r>
          </a:p>
          <a:p>
            <a:pPr marL="342900" indent="-342900"/>
            <a:r>
              <a:rPr lang="en-US" sz="2000" b="1" dirty="0" smtClean="0">
                <a:latin typeface="Candara" pitchFamily="34" charset="0"/>
              </a:rPr>
              <a:t>	  716-249-6376</a:t>
            </a:r>
            <a:r>
              <a:rPr lang="en-US" sz="2000" dirty="0" smtClean="0">
                <a:latin typeface="Candara" pitchFamily="34" charset="0"/>
              </a:rPr>
              <a:t>  (https://</a:t>
            </a:r>
            <a:r>
              <a:rPr lang="en-US" sz="2000" dirty="0" err="1" smtClean="0">
                <a:latin typeface="Candara" pitchFamily="34" charset="0"/>
              </a:rPr>
              <a:t>www.brylin.com</a:t>
            </a:r>
            <a:r>
              <a:rPr lang="en-US" sz="2000" dirty="0" smtClean="0">
                <a:latin typeface="Candara" pitchFamily="34" charset="0"/>
              </a:rPr>
              <a:t>)</a:t>
            </a:r>
          </a:p>
          <a:p>
            <a:endParaRPr lang="en-US" sz="2000" b="1" dirty="0" smtClean="0">
              <a:solidFill>
                <a:srgbClr val="FF0000"/>
              </a:solidFill>
              <a:latin typeface="Candara" pitchFamily="34" charset="0"/>
            </a:endParaRPr>
          </a:p>
          <a:p>
            <a:pPr marL="457200" indent="-457200">
              <a:buAutoNum type="arabicPeriod" startAt="2"/>
            </a:pPr>
            <a:r>
              <a:rPr lang="en-US" sz="2000" b="1" u="sng" dirty="0" smtClean="0">
                <a:latin typeface="Candara" pitchFamily="34" charset="0"/>
              </a:rPr>
              <a:t>Eastern Niagara Hospital</a:t>
            </a:r>
          </a:p>
          <a:p>
            <a:pPr marL="342900" indent="-342900"/>
            <a:r>
              <a:rPr lang="en-US" sz="2000" b="1" dirty="0" smtClean="0">
                <a:solidFill>
                  <a:srgbClr val="FF0000"/>
                </a:solidFill>
                <a:latin typeface="Candara" pitchFamily="34" charset="0"/>
              </a:rPr>
              <a:t>	  </a:t>
            </a:r>
            <a:r>
              <a:rPr lang="en-US" sz="2000" b="1" dirty="0" smtClean="0">
                <a:latin typeface="Candara" pitchFamily="34" charset="0"/>
              </a:rPr>
              <a:t>Lockport site:</a:t>
            </a:r>
            <a:r>
              <a:rPr lang="en-US" sz="2000" dirty="0" smtClean="0">
                <a:latin typeface="Candara" pitchFamily="34" charset="0"/>
              </a:rPr>
              <a:t> (716) 514-5700   (http://</a:t>
            </a:r>
            <a:r>
              <a:rPr lang="en-US" sz="2000" dirty="0" err="1" smtClean="0">
                <a:latin typeface="Candara" pitchFamily="34" charset="0"/>
              </a:rPr>
              <a:t>www.enhs.org</a:t>
            </a:r>
            <a:r>
              <a:rPr lang="en-US" sz="2000" dirty="0" smtClean="0">
                <a:latin typeface="Candara" pitchFamily="34" charset="0"/>
              </a:rPr>
              <a:t>)</a:t>
            </a:r>
            <a:br>
              <a:rPr lang="en-US" sz="2000" dirty="0" smtClean="0">
                <a:latin typeface="Candara" pitchFamily="34" charset="0"/>
              </a:rPr>
            </a:br>
            <a:r>
              <a:rPr lang="en-US" sz="2000" dirty="0" smtClean="0">
                <a:latin typeface="Candara" pitchFamily="34" charset="0"/>
              </a:rPr>
              <a:t>  </a:t>
            </a:r>
            <a:r>
              <a:rPr lang="en-US" sz="2000" b="1" dirty="0" smtClean="0">
                <a:latin typeface="Candara" pitchFamily="34" charset="0"/>
              </a:rPr>
              <a:t>Newfane site:</a:t>
            </a:r>
            <a:r>
              <a:rPr lang="en-US" sz="2000" dirty="0" smtClean="0">
                <a:latin typeface="Candara" pitchFamily="34" charset="0"/>
              </a:rPr>
              <a:t> (716) 778-5111 </a:t>
            </a:r>
          </a:p>
          <a:p>
            <a:pPr marL="342900" indent="-342900"/>
            <a:endParaRPr lang="en-US" sz="2000" dirty="0" smtClean="0">
              <a:latin typeface="Candara" pitchFamily="34" charset="0"/>
            </a:endParaRPr>
          </a:p>
          <a:p>
            <a:pPr marL="457200" indent="-457200">
              <a:buAutoNum type="arabicPeriod" startAt="3"/>
            </a:pPr>
            <a:r>
              <a:rPr lang="en-US" sz="2000" b="1" u="sng" dirty="0" smtClean="0">
                <a:latin typeface="Candara" pitchFamily="34" charset="0"/>
              </a:rPr>
              <a:t>Crisis Services Hotline</a:t>
            </a:r>
          </a:p>
          <a:p>
            <a:pPr marL="342900" indent="-342900"/>
            <a:r>
              <a:rPr lang="en-US" sz="2000" b="1" dirty="0" smtClean="0">
                <a:latin typeface="Candara" pitchFamily="34" charset="0"/>
              </a:rPr>
              <a:t>         24/7 Crisis Support  </a:t>
            </a:r>
            <a:r>
              <a:rPr lang="en-US" sz="2000" dirty="0" smtClean="0">
                <a:latin typeface="Candara" pitchFamily="34" charset="0"/>
              </a:rPr>
              <a:t> </a:t>
            </a:r>
            <a:r>
              <a:rPr lang="en-US" sz="2000" b="1" dirty="0" smtClean="0">
                <a:latin typeface="Candara" pitchFamily="34" charset="0"/>
              </a:rPr>
              <a:t>Call 775-784-8090  </a:t>
            </a:r>
            <a:r>
              <a:rPr lang="en-US" sz="2000" b="1" dirty="0">
                <a:latin typeface="Candara" pitchFamily="34" charset="0"/>
              </a:rPr>
              <a:t>Text "ANSWER" to </a:t>
            </a:r>
            <a:r>
              <a:rPr lang="en-US" sz="2000" b="1" dirty="0" smtClean="0">
                <a:latin typeface="Candara" pitchFamily="34" charset="0"/>
              </a:rPr>
              <a:t>839863</a:t>
            </a:r>
          </a:p>
          <a:p>
            <a:pPr marL="342900" indent="-342900"/>
            <a:r>
              <a:rPr lang="en-US" sz="2000" b="1" dirty="0" smtClean="0">
                <a:latin typeface="Candara" pitchFamily="34" charset="0"/>
              </a:rPr>
              <a:t>         (</a:t>
            </a:r>
            <a:r>
              <a:rPr lang="en-US" sz="2000" dirty="0" smtClean="0">
                <a:latin typeface="Candara" pitchFamily="34" charset="0"/>
              </a:rPr>
              <a:t>http://</a:t>
            </a:r>
            <a:r>
              <a:rPr lang="en-US" sz="2000" dirty="0" err="1" smtClean="0">
                <a:latin typeface="Candara" pitchFamily="34" charset="0"/>
              </a:rPr>
              <a:t>www.crisiscallcenter.org/crisisservices.html</a:t>
            </a:r>
            <a:r>
              <a:rPr lang="en-US" sz="2000" b="1" dirty="0" smtClean="0">
                <a:latin typeface="Candara" pitchFamily="34" charset="0"/>
              </a:rPr>
              <a:t>)</a:t>
            </a:r>
          </a:p>
          <a:p>
            <a:pPr marL="342900" indent="-342900"/>
            <a:endParaRPr lang="en-US" sz="2000" b="1" dirty="0" smtClean="0">
              <a:solidFill>
                <a:srgbClr val="FF0000"/>
              </a:solidFill>
              <a:latin typeface="Candara" pitchFamily="34" charset="0"/>
            </a:endParaRPr>
          </a:p>
          <a:p>
            <a:pPr marL="342900" indent="-342900">
              <a:buAutoNum type="arabicPeriod" startAt="4"/>
            </a:pPr>
            <a:r>
              <a:rPr lang="en-US" sz="2000" b="1" dirty="0" smtClean="0">
                <a:latin typeface="Candara" pitchFamily="34" charset="0"/>
              </a:rPr>
              <a:t> </a:t>
            </a:r>
            <a:r>
              <a:rPr lang="en-US" sz="2000" b="1" u="sng" dirty="0" smtClean="0">
                <a:latin typeface="Candara" pitchFamily="34" charset="0"/>
              </a:rPr>
              <a:t>Mental Health Association in Niagara County, Inc</a:t>
            </a:r>
          </a:p>
          <a:p>
            <a:r>
              <a:rPr lang="en-US" sz="2000" b="1" dirty="0" smtClean="0">
                <a:latin typeface="Candara" pitchFamily="34" charset="0"/>
              </a:rPr>
              <a:t>        36 Pine Street, Lockport , NY 14094</a:t>
            </a:r>
          </a:p>
          <a:p>
            <a:r>
              <a:rPr lang="en-US" sz="2000" b="1" dirty="0" smtClean="0">
                <a:latin typeface="Candara" pitchFamily="34" charset="0"/>
              </a:rPr>
              <a:t>        716-433-3780  (</a:t>
            </a:r>
            <a:r>
              <a:rPr lang="en-US" sz="2000" dirty="0" smtClean="0">
                <a:latin typeface="Candara" pitchFamily="34" charset="0"/>
              </a:rPr>
              <a:t>http://www.mhanc.com/helpbook/counseling2.html</a:t>
            </a:r>
            <a:r>
              <a:rPr lang="en-US" sz="2000" b="1" dirty="0" smtClean="0">
                <a:latin typeface="Candara" pitchFamily="34" charset="0"/>
              </a:rPr>
              <a:t>)</a:t>
            </a:r>
          </a:p>
          <a:p>
            <a:endParaRPr lang="en-US" sz="2000" b="1" dirty="0" smtClean="0">
              <a:latin typeface="Candara" pitchFamily="34" charset="0"/>
            </a:endParaRPr>
          </a:p>
          <a:p>
            <a:pPr marL="342900" indent="-342900">
              <a:buAutoNum type="arabicPeriod" startAt="5"/>
            </a:pPr>
            <a:r>
              <a:rPr lang="en-US" sz="2000" b="1" dirty="0" smtClean="0">
                <a:latin typeface="Candara" pitchFamily="34" charset="0"/>
              </a:rPr>
              <a:t>North Tonawanda </a:t>
            </a:r>
            <a:r>
              <a:rPr lang="en-US" sz="2000" b="1" dirty="0" smtClean="0">
                <a:latin typeface="Candara" pitchFamily="34" charset="0"/>
              </a:rPr>
              <a:t>Central School District</a:t>
            </a:r>
            <a:r>
              <a:rPr lang="en-US" sz="2000" b="1" dirty="0" smtClean="0">
                <a:latin typeface="Candara" pitchFamily="34" charset="0"/>
              </a:rPr>
              <a:t> </a:t>
            </a:r>
            <a:r>
              <a:rPr lang="en-US" sz="2000" b="1" dirty="0" smtClean="0">
                <a:latin typeface="Candara" pitchFamily="34" charset="0"/>
              </a:rPr>
              <a:t>(</a:t>
            </a:r>
            <a:r>
              <a:rPr lang="en-US" sz="2000" dirty="0" smtClean="0">
                <a:latin typeface="Candara" pitchFamily="34" charset="0"/>
              </a:rPr>
              <a:t>http://www.ntschools.org</a:t>
            </a:r>
            <a:r>
              <a:rPr lang="en-US" sz="2000" b="1" dirty="0" smtClean="0">
                <a:latin typeface="Candara" pitchFamily="34" charset="0"/>
              </a:rPr>
              <a:t>)</a:t>
            </a:r>
          </a:p>
          <a:p>
            <a:endParaRPr lang="en-US" sz="2000" b="1" dirty="0">
              <a:solidFill>
                <a:srgbClr val="FF0000"/>
              </a:solidFill>
              <a:latin typeface="Candar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304800"/>
            <a:ext cx="7239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IMPORTANCE OF EARLY IDENTIFICATION</a:t>
            </a:r>
            <a:endParaRPr lang="en-US" sz="2800" b="1" dirty="0">
              <a:latin typeface="Candara" pitchFamily="34" charset="0"/>
            </a:endParaRPr>
          </a:p>
        </p:txBody>
      </p:sp>
      <p:sp>
        <p:nvSpPr>
          <p:cNvPr id="5" name="Content Placeholder 2"/>
          <p:cNvSpPr>
            <a:spLocks noGrp="1"/>
          </p:cNvSpPr>
          <p:nvPr>
            <p:ph idx="1"/>
          </p:nvPr>
        </p:nvSpPr>
        <p:spPr>
          <a:xfrm>
            <a:off x="685800" y="4800600"/>
            <a:ext cx="8001000" cy="1066800"/>
          </a:xfrm>
        </p:spPr>
        <p:style>
          <a:lnRef idx="1">
            <a:schemeClr val="accent1"/>
          </a:lnRef>
          <a:fillRef idx="2">
            <a:schemeClr val="accent1"/>
          </a:fillRef>
          <a:effectRef idx="1">
            <a:schemeClr val="accent1"/>
          </a:effectRef>
          <a:fontRef idx="minor">
            <a:schemeClr val="dk1"/>
          </a:fontRef>
        </p:style>
        <p:txBody>
          <a:bodyPr>
            <a:noAutofit/>
          </a:bodyPr>
          <a:lstStyle/>
          <a:p>
            <a:pPr>
              <a:lnSpc>
                <a:spcPct val="150000"/>
              </a:lnSpc>
              <a:buNone/>
            </a:pPr>
            <a:r>
              <a:rPr lang="en-US" sz="2000" b="1" dirty="0" smtClean="0">
                <a:latin typeface="Candara" pitchFamily="34" charset="0"/>
              </a:rPr>
              <a:t>TALK TO A PROFESSIONAL IF YOU HAVE CONCERNS ABOUT THE WAY YOUR CHILD BEHAVES AT HOME, IN SCHOOL, OR WITH FRIENDS.</a:t>
            </a:r>
          </a:p>
          <a:p>
            <a:pPr>
              <a:lnSpc>
                <a:spcPct val="150000"/>
              </a:lnSpc>
            </a:pPr>
            <a:endParaRPr lang="en-US" sz="2000" b="1" dirty="0" smtClean="0">
              <a:latin typeface="Candara" pitchFamily="34" charset="0"/>
            </a:endParaRPr>
          </a:p>
          <a:p>
            <a:pPr>
              <a:lnSpc>
                <a:spcPct val="150000"/>
              </a:lnSpc>
              <a:buNone/>
            </a:pPr>
            <a:endParaRPr lang="en-US" sz="2000" b="1" dirty="0">
              <a:latin typeface="Candara" pitchFamily="34" charset="0"/>
            </a:endParaRPr>
          </a:p>
        </p:txBody>
      </p:sp>
      <p:sp>
        <p:nvSpPr>
          <p:cNvPr id="6" name="TextBox 5"/>
          <p:cNvSpPr txBox="1"/>
          <p:nvPr/>
        </p:nvSpPr>
        <p:spPr>
          <a:xfrm>
            <a:off x="1600200" y="1457980"/>
            <a:ext cx="5715000" cy="523220"/>
          </a:xfrm>
          <a:prstGeom prst="rect">
            <a:avLst/>
          </a:prstGeom>
          <a:ln w="38100">
            <a:solidFill>
              <a:schemeClr val="tx1"/>
            </a:solidFill>
          </a:ln>
        </p:spPr>
        <p:style>
          <a:lnRef idx="1">
            <a:schemeClr val="accent1"/>
          </a:lnRef>
          <a:fillRef idx="1002">
            <a:schemeClr val="lt2"/>
          </a:fillRef>
          <a:effectRef idx="2">
            <a:schemeClr val="accent1"/>
          </a:effectRef>
          <a:fontRef idx="minor">
            <a:schemeClr val="lt1"/>
          </a:fontRef>
        </p:style>
        <p:txBody>
          <a:bodyPr wrap="square" rtlCol="0">
            <a:spAutoFit/>
          </a:bodyPr>
          <a:lstStyle/>
          <a:p>
            <a:pPr algn="ctr"/>
            <a:r>
              <a:rPr lang="en-US" sz="2800" b="1" u="sng" dirty="0" smtClean="0">
                <a:solidFill>
                  <a:schemeClr val="tx1"/>
                </a:solidFill>
                <a:latin typeface="Candara" pitchFamily="34" charset="0"/>
              </a:rPr>
              <a:t>YOU KNOW YOUR CHILD BEST!</a:t>
            </a:r>
            <a:endParaRPr lang="en-US" sz="2800" b="1" dirty="0" smtClean="0">
              <a:solidFill>
                <a:schemeClr val="tx1"/>
              </a:solidFill>
              <a:latin typeface="Candara" pitchFamily="34" charset="0"/>
            </a:endParaRPr>
          </a:p>
        </p:txBody>
      </p:sp>
      <p:sp>
        <p:nvSpPr>
          <p:cNvPr id="7" name="TextBox 6"/>
          <p:cNvSpPr txBox="1"/>
          <p:nvPr/>
        </p:nvSpPr>
        <p:spPr>
          <a:xfrm>
            <a:off x="1066800" y="2209800"/>
            <a:ext cx="7010400" cy="2352952"/>
          </a:xfrm>
          <a:prstGeom prst="rect">
            <a:avLst/>
          </a:prstGeom>
          <a:noFill/>
        </p:spPr>
        <p:txBody>
          <a:bodyPr wrap="square" rtlCol="0">
            <a:spAutoFit/>
          </a:bodyPr>
          <a:lstStyle/>
          <a:p>
            <a:pPr algn="just">
              <a:lnSpc>
                <a:spcPct val="150000"/>
              </a:lnSpc>
            </a:pPr>
            <a:r>
              <a:rPr lang="en-US" sz="2000" b="1" dirty="0" smtClean="0">
                <a:latin typeface="Candara" pitchFamily="34" charset="0"/>
              </a:rPr>
              <a:t>Early detection can help parents and caregivers identify children’s and adolescents’ emotional or behavioral challenges and assist in getting these youths the appropriate services and support before their problems worsen and longer term consequences develop. </a:t>
            </a: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066800"/>
            <a:ext cx="7696200" cy="1323439"/>
          </a:xfrm>
          <a:prstGeom prst="rect">
            <a:avLst/>
          </a:prstGeom>
        </p:spPr>
        <p:txBody>
          <a:bodyPr wrap="square">
            <a:spAutoFit/>
          </a:bodyPr>
          <a:lstStyle/>
          <a:p>
            <a:pPr algn="just"/>
            <a:r>
              <a:rPr lang="en-US" sz="2000" b="1" dirty="0" smtClean="0">
                <a:latin typeface="Candara" pitchFamily="34" charset="0"/>
              </a:rPr>
              <a:t>Children/adolescents with emotional and/or mental health issues need advocates to ensure that the right type of treatment is received, and that it is of sufficient frequency and duration to meet their needs!</a:t>
            </a:r>
          </a:p>
        </p:txBody>
      </p:sp>
      <p:sp>
        <p:nvSpPr>
          <p:cNvPr id="5" name="TextBox 4"/>
          <p:cNvSpPr txBox="1"/>
          <p:nvPr/>
        </p:nvSpPr>
        <p:spPr>
          <a:xfrm>
            <a:off x="914400" y="304800"/>
            <a:ext cx="7239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TEAM APPROACH TO TREATMENT</a:t>
            </a:r>
            <a:endParaRPr lang="en-US" sz="2800" b="1" dirty="0">
              <a:latin typeface="Candara" pitchFamily="34" charset="0"/>
            </a:endParaRPr>
          </a:p>
        </p:txBody>
      </p:sp>
      <p:sp>
        <p:nvSpPr>
          <p:cNvPr id="6" name="Content Placeholder 2"/>
          <p:cNvSpPr>
            <a:spLocks noGrp="1"/>
          </p:cNvSpPr>
          <p:nvPr>
            <p:ph idx="1"/>
          </p:nvPr>
        </p:nvSpPr>
        <p:spPr>
          <a:xfrm>
            <a:off x="2514600" y="2438400"/>
            <a:ext cx="4863355" cy="3500718"/>
          </a:xfrm>
        </p:spPr>
        <p:txBody>
          <a:bodyPr>
            <a:noAutofit/>
          </a:bodyPr>
          <a:lstStyle/>
          <a:p>
            <a:r>
              <a:rPr lang="en-US" sz="2000" b="1" dirty="0" smtClean="0">
                <a:latin typeface="Candara" pitchFamily="34" charset="0"/>
              </a:rPr>
              <a:t>Parents/Guardians</a:t>
            </a:r>
          </a:p>
          <a:p>
            <a:r>
              <a:rPr lang="en-US" sz="2000" b="1" dirty="0" smtClean="0">
                <a:latin typeface="Candara" pitchFamily="34" charset="0"/>
              </a:rPr>
              <a:t>Pediatrician </a:t>
            </a:r>
          </a:p>
          <a:p>
            <a:r>
              <a:rPr lang="en-US" sz="2000" b="1" dirty="0" smtClean="0">
                <a:latin typeface="Candara" pitchFamily="34" charset="0"/>
              </a:rPr>
              <a:t>School Counselor &amp;/Or Social Worker</a:t>
            </a:r>
          </a:p>
          <a:p>
            <a:r>
              <a:rPr lang="en-US" sz="2000" b="1" dirty="0" smtClean="0">
                <a:latin typeface="Candara" pitchFamily="34" charset="0"/>
              </a:rPr>
              <a:t>Educators </a:t>
            </a:r>
          </a:p>
          <a:p>
            <a:r>
              <a:rPr lang="en-US" sz="2000" b="1" dirty="0" smtClean="0">
                <a:latin typeface="Candara" pitchFamily="34" charset="0"/>
              </a:rPr>
              <a:t>Speech And Language Therapist</a:t>
            </a:r>
          </a:p>
          <a:p>
            <a:r>
              <a:rPr lang="en-US" sz="2000" b="1" dirty="0" smtClean="0">
                <a:latin typeface="Candara" pitchFamily="34" charset="0"/>
              </a:rPr>
              <a:t>Occupational Therapist </a:t>
            </a:r>
          </a:p>
          <a:p>
            <a:r>
              <a:rPr lang="en-US" sz="2000" b="1" dirty="0" smtClean="0">
                <a:latin typeface="Candara" pitchFamily="34" charset="0"/>
              </a:rPr>
              <a:t>Physical Therapist </a:t>
            </a:r>
          </a:p>
          <a:p>
            <a:r>
              <a:rPr lang="en-US" sz="2000" b="1" dirty="0" smtClean="0">
                <a:latin typeface="Candara" pitchFamily="34" charset="0"/>
              </a:rPr>
              <a:t>Psychologist And/or Psychiatrist</a:t>
            </a:r>
          </a:p>
          <a:p>
            <a:r>
              <a:rPr lang="en-US" sz="2000" b="1" dirty="0" smtClean="0">
                <a:latin typeface="Candara" pitchFamily="34" charset="0"/>
              </a:rPr>
              <a:t>Therapist</a:t>
            </a:r>
          </a:p>
          <a:p>
            <a:endParaRPr lang="en-US" sz="2000" b="1" dirty="0" smtClean="0">
              <a:latin typeface="Candara" pitchFamily="34" charset="0"/>
            </a:endParaRPr>
          </a:p>
          <a:p>
            <a:pPr>
              <a:buNone/>
            </a:pPr>
            <a:endParaRPr lang="en-US" sz="2000" b="1" dirty="0">
              <a:latin typeface="Candar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707886"/>
          </a:xfrm>
          <a:prstGeom prst="rect">
            <a:avLst/>
          </a:prstGeom>
          <a:noFill/>
        </p:spPr>
        <p:txBody>
          <a:bodyPr wrap="square" rtlCol="0">
            <a:spAutoFit/>
          </a:bodyPr>
          <a:lstStyle/>
          <a:p>
            <a:pPr algn="ctr"/>
            <a:r>
              <a:rPr lang="en-US" sz="2000" b="1" dirty="0" smtClean="0">
                <a:latin typeface="Candara" pitchFamily="34" charset="0"/>
              </a:rPr>
              <a:t>YOUNG CHILDREN</a:t>
            </a:r>
          </a:p>
          <a:p>
            <a:pPr algn="ctr"/>
            <a:r>
              <a:rPr lang="en-US" sz="2000" b="1" dirty="0" smtClean="0">
                <a:latin typeface="Candara" pitchFamily="34" charset="0"/>
              </a:rPr>
              <a:t>BIRTH TO 5 </a:t>
            </a:r>
            <a:endParaRPr lang="en-US" sz="2000" b="1" dirty="0">
              <a:latin typeface="Candara" pitchFamily="34" charset="0"/>
            </a:endParaRPr>
          </a:p>
        </p:txBody>
      </p:sp>
      <p:sp>
        <p:nvSpPr>
          <p:cNvPr id="8" name="Rectangle 7"/>
          <p:cNvSpPr/>
          <p:nvPr/>
        </p:nvSpPr>
        <p:spPr>
          <a:xfrm>
            <a:off x="3886200" y="1395948"/>
            <a:ext cx="4724400" cy="3323987"/>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Autism </a:t>
            </a:r>
          </a:p>
          <a:p>
            <a:pPr>
              <a:lnSpc>
                <a:spcPct val="150000"/>
              </a:lnSpc>
              <a:buFont typeface="Arial" pitchFamily="34" charset="0"/>
              <a:buChar char="•"/>
            </a:pPr>
            <a:r>
              <a:rPr lang="en-US" sz="2000" b="1" dirty="0" smtClean="0">
                <a:latin typeface="Candara" pitchFamily="34" charset="0"/>
              </a:rPr>
              <a:t>  Developmental Delays </a:t>
            </a:r>
          </a:p>
          <a:p>
            <a:pPr>
              <a:lnSpc>
                <a:spcPct val="150000"/>
              </a:lnSpc>
              <a:buFont typeface="Arial" pitchFamily="34" charset="0"/>
              <a:buChar char="•"/>
            </a:pPr>
            <a:r>
              <a:rPr lang="en-US" sz="2000" b="1" dirty="0" smtClean="0">
                <a:latin typeface="Candara" pitchFamily="34" charset="0"/>
              </a:rPr>
              <a:t>  Hyperactivity </a:t>
            </a:r>
          </a:p>
          <a:p>
            <a:pPr>
              <a:lnSpc>
                <a:spcPct val="150000"/>
              </a:lnSpc>
              <a:buFont typeface="Arial" pitchFamily="34" charset="0"/>
              <a:buChar char="•"/>
            </a:pPr>
            <a:r>
              <a:rPr lang="en-US" sz="2000" b="1" dirty="0" smtClean="0">
                <a:latin typeface="Candara" pitchFamily="34" charset="0"/>
              </a:rPr>
              <a:t>  Oppositionality </a:t>
            </a:r>
          </a:p>
          <a:p>
            <a:pPr>
              <a:lnSpc>
                <a:spcPct val="150000"/>
              </a:lnSpc>
              <a:buFont typeface="Arial" pitchFamily="34" charset="0"/>
              <a:buChar char="•"/>
            </a:pPr>
            <a:r>
              <a:rPr lang="en-US" sz="2000" b="1" dirty="0" smtClean="0">
                <a:latin typeface="Candara" pitchFamily="34" charset="0"/>
              </a:rPr>
              <a:t>  Pervasive Developmental Disabilities</a:t>
            </a:r>
          </a:p>
          <a:p>
            <a:pPr>
              <a:lnSpc>
                <a:spcPct val="150000"/>
              </a:lnSpc>
              <a:buFont typeface="Arial" pitchFamily="34" charset="0"/>
              <a:buChar char="•"/>
            </a:pPr>
            <a:r>
              <a:rPr lang="en-US" sz="2000" b="1" dirty="0" smtClean="0">
                <a:latin typeface="Candara" pitchFamily="34" charset="0"/>
              </a:rPr>
              <a:t>  Separation Anxiety </a:t>
            </a:r>
          </a:p>
          <a:p>
            <a:pPr>
              <a:lnSpc>
                <a:spcPct val="150000"/>
              </a:lnSpc>
              <a:buFont typeface="Arial" pitchFamily="34" charset="0"/>
              <a:buChar char="•"/>
            </a:pPr>
            <a:r>
              <a:rPr lang="en-US" sz="2000" b="1" dirty="0" smtClean="0">
                <a:latin typeface="Candara" pitchFamily="34" charset="0"/>
              </a:rPr>
              <a:t>  Trauma</a:t>
            </a:r>
            <a:endParaRPr lang="en-US" sz="2000" b="1" dirty="0">
              <a:latin typeface="Candara" pitchFamily="34" charset="0"/>
            </a:endParaRPr>
          </a:p>
        </p:txBody>
      </p:sp>
      <p:pic>
        <p:nvPicPr>
          <p:cNvPr id="32770" name="Picture 2" descr="http://www.durhamdaleseasingtonsedgefieldccg.nhs.uk/CCI/img/coverPic.jpg"/>
          <p:cNvPicPr>
            <a:picLocks noChangeAspect="1" noChangeArrowheads="1"/>
          </p:cNvPicPr>
          <p:nvPr/>
        </p:nvPicPr>
        <p:blipFill>
          <a:blip r:embed="rId2" cstate="print"/>
          <a:srcRect/>
          <a:stretch>
            <a:fillRect/>
          </a:stretch>
        </p:blipFill>
        <p:spPr bwMode="auto">
          <a:xfrm>
            <a:off x="463784" y="2286000"/>
            <a:ext cx="2625608" cy="2590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3340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1015663"/>
          </a:xfrm>
          <a:prstGeom prst="rect">
            <a:avLst/>
          </a:prstGeom>
          <a:noFill/>
        </p:spPr>
        <p:txBody>
          <a:bodyPr wrap="square" rtlCol="0">
            <a:spAutoFit/>
          </a:bodyPr>
          <a:lstStyle/>
          <a:p>
            <a:pPr algn="ctr"/>
            <a:r>
              <a:rPr lang="en-US" sz="2000" b="1" dirty="0" smtClean="0">
                <a:latin typeface="Candara" pitchFamily="34" charset="0"/>
              </a:rPr>
              <a:t>SCHOOL  AGE CHILDREN</a:t>
            </a:r>
          </a:p>
          <a:p>
            <a:pPr algn="ctr"/>
            <a:r>
              <a:rPr lang="en-US" sz="2000" b="1" dirty="0" smtClean="0">
                <a:latin typeface="Candara" pitchFamily="34" charset="0"/>
              </a:rPr>
              <a:t>6 TO 12</a:t>
            </a:r>
            <a:endParaRPr lang="en-US" sz="2000" b="1" dirty="0">
              <a:latin typeface="Candara" pitchFamily="34" charset="0"/>
            </a:endParaRPr>
          </a:p>
        </p:txBody>
      </p:sp>
      <p:sp>
        <p:nvSpPr>
          <p:cNvPr id="8" name="Rectangle 7"/>
          <p:cNvSpPr/>
          <p:nvPr/>
        </p:nvSpPr>
        <p:spPr>
          <a:xfrm>
            <a:off x="3886200" y="1395948"/>
            <a:ext cx="4724400" cy="3323987"/>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ADHD</a:t>
            </a:r>
          </a:p>
          <a:p>
            <a:pPr>
              <a:lnSpc>
                <a:spcPct val="150000"/>
              </a:lnSpc>
              <a:buFont typeface="Arial" pitchFamily="34" charset="0"/>
              <a:buChar char="•"/>
            </a:pPr>
            <a:r>
              <a:rPr lang="en-US" sz="2000" b="1" dirty="0" smtClean="0">
                <a:latin typeface="Candara" pitchFamily="34" charset="0"/>
              </a:rPr>
              <a:t>  Depression And Other Mood Disorders </a:t>
            </a:r>
          </a:p>
          <a:p>
            <a:pPr>
              <a:lnSpc>
                <a:spcPct val="150000"/>
              </a:lnSpc>
              <a:buFont typeface="Arial" pitchFamily="34" charset="0"/>
              <a:buChar char="•"/>
            </a:pPr>
            <a:r>
              <a:rPr lang="en-US" sz="2000" b="1" dirty="0" smtClean="0">
                <a:latin typeface="Candara" pitchFamily="34" charset="0"/>
              </a:rPr>
              <a:t>  Oppositionality </a:t>
            </a:r>
          </a:p>
          <a:p>
            <a:pPr>
              <a:lnSpc>
                <a:spcPct val="150000"/>
              </a:lnSpc>
              <a:buFont typeface="Arial" pitchFamily="34" charset="0"/>
              <a:buChar char="•"/>
            </a:pPr>
            <a:r>
              <a:rPr lang="en-US" sz="2000" b="1" dirty="0" smtClean="0">
                <a:latin typeface="Candara" pitchFamily="34" charset="0"/>
              </a:rPr>
              <a:t>  Separation Anxiety </a:t>
            </a:r>
          </a:p>
          <a:p>
            <a:pPr>
              <a:lnSpc>
                <a:spcPct val="150000"/>
              </a:lnSpc>
              <a:buFont typeface="Arial" pitchFamily="34" charset="0"/>
              <a:buChar char="•"/>
            </a:pPr>
            <a:r>
              <a:rPr lang="en-US" sz="2000" b="1" dirty="0" smtClean="0">
                <a:latin typeface="Candara" pitchFamily="34" charset="0"/>
              </a:rPr>
              <a:t>  Suicide </a:t>
            </a:r>
          </a:p>
          <a:p>
            <a:pPr>
              <a:lnSpc>
                <a:spcPct val="150000"/>
              </a:lnSpc>
              <a:buFont typeface="Arial" pitchFamily="34" charset="0"/>
              <a:buChar char="•"/>
            </a:pPr>
            <a:r>
              <a:rPr lang="en-US" sz="2000" b="1" dirty="0" smtClean="0">
                <a:latin typeface="Candara" pitchFamily="34" charset="0"/>
              </a:rPr>
              <a:t>  Trauma</a:t>
            </a:r>
          </a:p>
          <a:p>
            <a:pPr>
              <a:lnSpc>
                <a:spcPct val="150000"/>
              </a:lnSpc>
              <a:buFont typeface="Arial" pitchFamily="34" charset="0"/>
              <a:buChar char="•"/>
            </a:pPr>
            <a:r>
              <a:rPr lang="en-US" sz="2000" b="1" dirty="0" smtClean="0">
                <a:latin typeface="Candara" pitchFamily="34" charset="0"/>
              </a:rPr>
              <a:t>  Use Of Substances </a:t>
            </a:r>
            <a:endParaRPr lang="en-US" sz="2000" b="1" dirty="0">
              <a:latin typeface="Candara" pitchFamily="34" charset="0"/>
            </a:endParaRPr>
          </a:p>
        </p:txBody>
      </p:sp>
      <p:pic>
        <p:nvPicPr>
          <p:cNvPr id="38914" name="Picture 2" descr="http://www.countrysidemontessori.org/wp-content/uploads/2014/08/elementary.jpg"/>
          <p:cNvPicPr>
            <a:picLocks noChangeAspect="1" noChangeArrowheads="1"/>
          </p:cNvPicPr>
          <p:nvPr/>
        </p:nvPicPr>
        <p:blipFill>
          <a:blip r:embed="rId2" cstate="print"/>
          <a:srcRect/>
          <a:stretch>
            <a:fillRect/>
          </a:stretch>
        </p:blipFill>
        <p:spPr bwMode="auto">
          <a:xfrm>
            <a:off x="443048" y="2667000"/>
            <a:ext cx="2985952" cy="24765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304800"/>
            <a:ext cx="8382000" cy="523220"/>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latin typeface="Candara" pitchFamily="34" charset="0"/>
              </a:rPr>
              <a:t>COMMONLY ARISING CONDITIONS AT VARIOUS AGES</a:t>
            </a:r>
            <a:endParaRPr lang="en-US" sz="2800" b="1" dirty="0">
              <a:latin typeface="Candara" pitchFamily="34" charset="0"/>
            </a:endParaRPr>
          </a:p>
        </p:txBody>
      </p:sp>
      <p:sp>
        <p:nvSpPr>
          <p:cNvPr id="7" name="TextBox 6"/>
          <p:cNvSpPr txBox="1"/>
          <p:nvPr/>
        </p:nvSpPr>
        <p:spPr>
          <a:xfrm>
            <a:off x="685800" y="1295400"/>
            <a:ext cx="2209800" cy="707886"/>
          </a:xfrm>
          <a:prstGeom prst="rect">
            <a:avLst/>
          </a:prstGeom>
          <a:noFill/>
        </p:spPr>
        <p:txBody>
          <a:bodyPr wrap="square" rtlCol="0">
            <a:spAutoFit/>
          </a:bodyPr>
          <a:lstStyle/>
          <a:p>
            <a:pPr algn="ctr"/>
            <a:r>
              <a:rPr lang="en-US" sz="2000" b="1" dirty="0" smtClean="0">
                <a:latin typeface="Candara" pitchFamily="34" charset="0"/>
              </a:rPr>
              <a:t>ADOLESCENTS</a:t>
            </a:r>
          </a:p>
          <a:p>
            <a:pPr algn="ctr"/>
            <a:r>
              <a:rPr lang="en-US" sz="2000" b="1" dirty="0" smtClean="0">
                <a:latin typeface="Candara" pitchFamily="34" charset="0"/>
              </a:rPr>
              <a:t>13 TO 22 </a:t>
            </a:r>
            <a:endParaRPr lang="en-US" sz="2000" b="1" dirty="0">
              <a:latin typeface="Candara" pitchFamily="34" charset="0"/>
            </a:endParaRPr>
          </a:p>
        </p:txBody>
      </p:sp>
      <p:sp>
        <p:nvSpPr>
          <p:cNvPr id="8" name="Rectangle 7"/>
          <p:cNvSpPr/>
          <p:nvPr/>
        </p:nvSpPr>
        <p:spPr>
          <a:xfrm>
            <a:off x="3886200" y="1395948"/>
            <a:ext cx="4724400" cy="3785652"/>
          </a:xfrm>
          <a:prstGeom prst="rect">
            <a:avLst/>
          </a:prstGeom>
        </p:spPr>
        <p:txBody>
          <a:bodyPr wrap="square">
            <a:spAutoFit/>
          </a:bodyPr>
          <a:lstStyle/>
          <a:p>
            <a:pPr>
              <a:lnSpc>
                <a:spcPct val="150000"/>
              </a:lnSpc>
              <a:buFont typeface="Arial" pitchFamily="34" charset="0"/>
              <a:buChar char="•"/>
            </a:pPr>
            <a:r>
              <a:rPr lang="en-US" sz="2000" b="1" dirty="0" smtClean="0">
                <a:latin typeface="Candara" pitchFamily="34" charset="0"/>
              </a:rPr>
              <a:t>  Anxiety </a:t>
            </a:r>
          </a:p>
          <a:p>
            <a:pPr>
              <a:lnSpc>
                <a:spcPct val="150000"/>
              </a:lnSpc>
              <a:buFont typeface="Arial" pitchFamily="34" charset="0"/>
              <a:buChar char="•"/>
            </a:pPr>
            <a:r>
              <a:rPr lang="en-US" sz="2000" b="1" dirty="0" smtClean="0">
                <a:latin typeface="Candara" pitchFamily="34" charset="0"/>
              </a:rPr>
              <a:t>  Conduct Problems </a:t>
            </a:r>
          </a:p>
          <a:p>
            <a:pPr>
              <a:lnSpc>
                <a:spcPct val="150000"/>
              </a:lnSpc>
              <a:buFont typeface="Arial" pitchFamily="34" charset="0"/>
              <a:buChar char="•"/>
            </a:pPr>
            <a:r>
              <a:rPr lang="en-US" sz="2000" b="1" dirty="0" smtClean="0">
                <a:latin typeface="Candara" pitchFamily="34" charset="0"/>
              </a:rPr>
              <a:t>  Depression And Other Mood Disorders </a:t>
            </a:r>
          </a:p>
          <a:p>
            <a:pPr>
              <a:lnSpc>
                <a:spcPct val="150000"/>
              </a:lnSpc>
              <a:buFont typeface="Arial" pitchFamily="34" charset="0"/>
              <a:buChar char="•"/>
            </a:pPr>
            <a:r>
              <a:rPr lang="en-US" sz="2000" b="1" dirty="0" smtClean="0">
                <a:latin typeface="Candara" pitchFamily="34" charset="0"/>
              </a:rPr>
              <a:t>  Eating Disorders </a:t>
            </a:r>
          </a:p>
          <a:p>
            <a:pPr>
              <a:lnSpc>
                <a:spcPct val="150000"/>
              </a:lnSpc>
              <a:buFont typeface="Arial" pitchFamily="34" charset="0"/>
              <a:buChar char="•"/>
            </a:pPr>
            <a:r>
              <a:rPr lang="en-US" sz="2000" b="1" dirty="0" smtClean="0">
                <a:latin typeface="Candara" pitchFamily="34" charset="0"/>
              </a:rPr>
              <a:t>  Psychosis </a:t>
            </a:r>
          </a:p>
          <a:p>
            <a:pPr>
              <a:lnSpc>
                <a:spcPct val="150000"/>
              </a:lnSpc>
              <a:buFont typeface="Arial" pitchFamily="34" charset="0"/>
              <a:buChar char="•"/>
            </a:pPr>
            <a:r>
              <a:rPr lang="en-US" sz="2000" b="1" dirty="0" smtClean="0">
                <a:latin typeface="Candara" pitchFamily="34" charset="0"/>
              </a:rPr>
              <a:t>  Substance Abuse Disorders </a:t>
            </a:r>
          </a:p>
          <a:p>
            <a:pPr>
              <a:lnSpc>
                <a:spcPct val="150000"/>
              </a:lnSpc>
              <a:buFont typeface="Arial" pitchFamily="34" charset="0"/>
              <a:buChar char="•"/>
            </a:pPr>
            <a:r>
              <a:rPr lang="en-US" sz="2000" b="1" dirty="0" smtClean="0">
                <a:latin typeface="Candara" pitchFamily="34" charset="0"/>
              </a:rPr>
              <a:t>  Suicide </a:t>
            </a:r>
          </a:p>
          <a:p>
            <a:pPr>
              <a:lnSpc>
                <a:spcPct val="150000"/>
              </a:lnSpc>
              <a:buFont typeface="Arial" pitchFamily="34" charset="0"/>
              <a:buChar char="•"/>
            </a:pPr>
            <a:r>
              <a:rPr lang="en-US" sz="2000" b="1" dirty="0" smtClean="0">
                <a:latin typeface="Candara" pitchFamily="34" charset="0"/>
              </a:rPr>
              <a:t>  Trauma</a:t>
            </a:r>
            <a:endParaRPr lang="en-US" sz="2000" b="1" dirty="0">
              <a:latin typeface="Candara" pitchFamily="34" charset="0"/>
            </a:endParaRPr>
          </a:p>
        </p:txBody>
      </p:sp>
      <p:pic>
        <p:nvPicPr>
          <p:cNvPr id="37890" name="Picture 2" descr="http://jonlieffmd.com/wp-content/uploads/2013/03/ADOLESCENT-STUDENTS-iStock_000009645711Small-268x300.jpg"/>
          <p:cNvPicPr>
            <a:picLocks noChangeAspect="1" noChangeArrowheads="1"/>
          </p:cNvPicPr>
          <p:nvPr/>
        </p:nvPicPr>
        <p:blipFill>
          <a:blip r:embed="rId2" cstate="print"/>
          <a:srcRect/>
          <a:stretch>
            <a:fillRect/>
          </a:stretch>
        </p:blipFill>
        <p:spPr bwMode="auto">
          <a:xfrm>
            <a:off x="533400" y="2247900"/>
            <a:ext cx="2552700" cy="28575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524000"/>
            <a:ext cx="8153400" cy="4719918"/>
          </a:xfrm>
        </p:spPr>
        <p:txBody>
          <a:bodyPr>
            <a:normAutofit/>
          </a:bodyPr>
          <a:lstStyle/>
          <a:p>
            <a:r>
              <a:rPr lang="en-US" sz="2000" b="1" dirty="0" smtClean="0">
                <a:latin typeface="Candara" pitchFamily="34" charset="0"/>
              </a:rPr>
              <a:t>MOOD SWINGS: </a:t>
            </a:r>
            <a:r>
              <a:rPr lang="en-US" sz="2000" dirty="0" smtClean="0">
                <a:latin typeface="Candara" pitchFamily="34" charset="0"/>
              </a:rPr>
              <a:t>persistent irritability, anger, sadness, or social withdrawal.  Feeling hopeless, hypersensitive to failure.  Extreme highs &amp; lows. </a:t>
            </a:r>
          </a:p>
          <a:p>
            <a:r>
              <a:rPr lang="en-US" sz="2000" b="1" dirty="0" smtClean="0">
                <a:latin typeface="Candara" pitchFamily="34" charset="0"/>
              </a:rPr>
              <a:t>BEHAVIORAL CHANGES:  </a:t>
            </a:r>
            <a:r>
              <a:rPr lang="en-US" sz="2000" dirty="0" smtClean="0">
                <a:latin typeface="Candara" pitchFamily="34" charset="0"/>
              </a:rPr>
              <a:t>separation anxiety, preoccupation with death,  obsessive behaviors, or ritualistic  behaviors.  Sensory sensitivities.  Trouble staying focused.  </a:t>
            </a:r>
          </a:p>
          <a:p>
            <a:r>
              <a:rPr lang="en-US" sz="2000" b="1" dirty="0" smtClean="0">
                <a:latin typeface="Candara" pitchFamily="34" charset="0"/>
              </a:rPr>
              <a:t>CONSEQUENCES IN SCHOOL AND AMONG FRIENDS: </a:t>
            </a:r>
            <a:r>
              <a:rPr lang="en-US" sz="2000" dirty="0" smtClean="0">
                <a:latin typeface="Candara" pitchFamily="34" charset="0"/>
              </a:rPr>
              <a:t>change in school performance,  withdrawal from friends.</a:t>
            </a:r>
          </a:p>
          <a:p>
            <a:r>
              <a:rPr lang="en-US" sz="2000" b="1" dirty="0" smtClean="0">
                <a:latin typeface="Candara" pitchFamily="34" charset="0"/>
              </a:rPr>
              <a:t>PHYSICAL SYMPTOMS: </a:t>
            </a:r>
            <a:r>
              <a:rPr lang="en-US" sz="2000" dirty="0" smtClean="0">
                <a:latin typeface="Candara" pitchFamily="34" charset="0"/>
              </a:rPr>
              <a:t>Decreased energy, changes in eating and sleeping, frequent stomachaches, headaches, and backaches, and neglect of personal appearance and hygiene (such as showering less often and not keeping up on grooming).</a:t>
            </a:r>
          </a:p>
          <a:p>
            <a:r>
              <a:rPr lang="en-US" sz="2000" b="1" dirty="0" smtClean="0">
                <a:latin typeface="Candara" pitchFamily="34" charset="0"/>
              </a:rPr>
              <a:t>SELF-MEDICATING: </a:t>
            </a:r>
            <a:r>
              <a:rPr lang="en-US" sz="2000" dirty="0" smtClean="0">
                <a:latin typeface="Candara" pitchFamily="34" charset="0"/>
              </a:rPr>
              <a:t>If you find any indicators of drug or alcohol use, self-harm, an eating disorder, or other forms of escape.</a:t>
            </a:r>
            <a:endParaRPr lang="en-US" sz="2000" dirty="0">
              <a:latin typeface="Candara" pitchFamily="34" charset="0"/>
            </a:endParaRPr>
          </a:p>
        </p:txBody>
      </p:sp>
      <p:sp>
        <p:nvSpPr>
          <p:cNvPr id="5" name="Title 1"/>
          <p:cNvSpPr>
            <a:spLocks noGrp="1"/>
          </p:cNvSpPr>
          <p:nvPr>
            <p:ph type="title"/>
          </p:nvPr>
        </p:nvSpPr>
        <p:spPr>
          <a:xfrm>
            <a:off x="1600200" y="304800"/>
            <a:ext cx="5943600" cy="10668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2400" dirty="0" smtClean="0">
                <a:effectLst/>
                <a:latin typeface="Candara" pitchFamily="34" charset="0"/>
              </a:rPr>
              <a:t>SIGNS &amp; SYMPTOMS OF AN </a:t>
            </a:r>
            <a:br>
              <a:rPr lang="en-US" sz="2400" dirty="0" smtClean="0">
                <a:effectLst/>
                <a:latin typeface="Candara" pitchFamily="34" charset="0"/>
              </a:rPr>
            </a:br>
            <a:r>
              <a:rPr lang="en-US" sz="2400" dirty="0" smtClean="0">
                <a:effectLst/>
                <a:latin typeface="Candara" pitchFamily="34" charset="0"/>
              </a:rPr>
              <a:t>EMOTIONAL OR MENTAL HEALTH ISSUE</a:t>
            </a:r>
            <a:endParaRPr lang="en-US" sz="2400" dirty="0">
              <a:effectLst/>
              <a:latin typeface="Candar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28600" y="990600"/>
            <a:ext cx="8686800" cy="4847457"/>
          </a:xfrm>
          <a:prstGeom prst="rect">
            <a:avLst/>
          </a:prstGeom>
          <a:noFill/>
          <a:ln w="9525">
            <a:noFill/>
            <a:miter lim="800000"/>
            <a:headEnd/>
            <a:tailEnd/>
          </a:ln>
          <a:effectLst/>
        </p:spPr>
        <p:txBody>
          <a:bodyPr vert="horz" wrap="square" lIns="142830" tIns="0" rIns="0" bIns="7617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It is normal for children to have trouble focusing and behaving at one time or another. However, children with ADHD do not just grow out of these behaviors. The symptoms continue and can cause difficulty at school, at home, or with friends.</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                                                                                           </a:t>
            </a:r>
            <a:endParaRPr kumimoji="0" lang="en-US" sz="20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b="1" i="0" u="none" strike="noStrike" cap="none" normalizeH="0" baseline="0" dirty="0" smtClean="0">
                <a:ln>
                  <a:noFill/>
                </a:ln>
                <a:solidFill>
                  <a:srgbClr val="000000"/>
                </a:solidFill>
                <a:effectLst/>
                <a:latin typeface="Candara" pitchFamily="34" charset="0"/>
                <a:cs typeface="Arial" pitchFamily="34" charset="0"/>
              </a:rPr>
              <a:t>  </a:t>
            </a:r>
            <a:r>
              <a:rPr kumimoji="0" lang="en-US" sz="2000" i="0" u="none" strike="noStrike" cap="none" normalizeH="0" baseline="0" dirty="0" smtClean="0">
                <a:ln>
                  <a:noFill/>
                </a:ln>
                <a:solidFill>
                  <a:srgbClr val="000000"/>
                </a:solidFill>
                <a:effectLst/>
                <a:latin typeface="Candara" pitchFamily="34" charset="0"/>
                <a:cs typeface="Arial" pitchFamily="34" charset="0"/>
              </a:rPr>
              <a:t>Daydream a lot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Forget or lose things a lot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Squirm or fidget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Talk too much</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Make careless mistakes or take unnecessary risks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Have trouble taking turns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solidFill>
                  <a:srgbClr val="000000"/>
                </a:solidFill>
                <a:effectLst/>
                <a:latin typeface="Candara" pitchFamily="34" charset="0"/>
                <a:cs typeface="Arial" pitchFamily="34" charset="0"/>
              </a:rPr>
              <a:t>  Have difficulty getting along with others</a:t>
            </a:r>
          </a:p>
        </p:txBody>
      </p:sp>
      <p:pic>
        <p:nvPicPr>
          <p:cNvPr id="39938" name="Picture 2" descr="classroom of children"/>
          <p:cNvPicPr>
            <a:picLocks noChangeAspect="1" noChangeArrowheads="1"/>
          </p:cNvPicPr>
          <p:nvPr/>
        </p:nvPicPr>
        <p:blipFill>
          <a:blip r:embed="rId2" cstate="print"/>
          <a:srcRect/>
          <a:stretch>
            <a:fillRect/>
          </a:stretch>
        </p:blipFill>
        <p:spPr bwMode="auto">
          <a:xfrm>
            <a:off x="5410200" y="2133600"/>
            <a:ext cx="3324225" cy="1905000"/>
          </a:xfrm>
          <a:prstGeom prst="rect">
            <a:avLst/>
          </a:prstGeom>
          <a:noFill/>
        </p:spPr>
      </p:pic>
      <p:sp>
        <p:nvSpPr>
          <p:cNvPr id="6" name="TextBox 5"/>
          <p:cNvSpPr txBox="1"/>
          <p:nvPr/>
        </p:nvSpPr>
        <p:spPr>
          <a:xfrm>
            <a:off x="381000" y="304800"/>
            <a:ext cx="8382000" cy="461665"/>
          </a:xfrm>
          <a:prstGeom prst="rect">
            <a:avLst/>
          </a:prstGeom>
          <a:solidFill>
            <a:schemeClr val="bg2">
              <a:lumMod val="75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fontAlgn="base">
              <a:spcBef>
                <a:spcPct val="0"/>
              </a:spcBef>
              <a:spcAft>
                <a:spcPct val="0"/>
              </a:spcAft>
            </a:pPr>
            <a:r>
              <a:rPr lang="en-US" sz="2400" b="1" dirty="0" smtClean="0">
                <a:solidFill>
                  <a:srgbClr val="000000"/>
                </a:solidFill>
                <a:latin typeface="Candara" pitchFamily="34" charset="0"/>
                <a:cs typeface="Arial" pitchFamily="34" charset="0"/>
              </a:rPr>
              <a:t>ADHD – ATTENTION DEFICIT (HYPERACTIVITY) DISORDER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768</TotalTime>
  <Words>1214</Words>
  <Application>Microsoft Office PowerPoint</Application>
  <PresentationFormat>On-screen Show (4:3)</PresentationFormat>
  <Paragraphs>215</Paragraphs>
  <Slides>20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Candara</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SIGNS &amp; SYMPTOMS OF AN  EMOTIONAL OR MENTAL HEALTH ISSUE</vt:lpstr>
      <vt:lpstr>PowerPoint Presentation</vt:lpstr>
      <vt:lpstr>PowerPoint Presentation</vt:lpstr>
      <vt:lpstr>PowerPoint Presentation</vt:lpstr>
      <vt:lpstr>PowerPoint Presentation</vt:lpstr>
      <vt:lpstr>PowerPoint Presentation</vt:lpstr>
      <vt:lpstr>PARENT/CHILD RELATIONSHIP</vt:lpstr>
      <vt:lpstr>PARENTING TIPS</vt:lpstr>
      <vt:lpstr>PARENTING TIPS</vt:lpstr>
      <vt:lpstr>PowerPoint Presentation</vt:lpstr>
      <vt:lpstr>ACADEMIC SUCCESS</vt:lpstr>
      <vt:lpstr>SCHOOL INTERVENTIONS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Early Identification</dc:title>
  <dc:creator>Sharon</dc:creator>
  <cp:lastModifiedBy>Jennifer John</cp:lastModifiedBy>
  <cp:revision>156</cp:revision>
  <dcterms:created xsi:type="dcterms:W3CDTF">2015-03-22T15:16:44Z</dcterms:created>
  <dcterms:modified xsi:type="dcterms:W3CDTF">2015-12-02T17:50:19Z</dcterms:modified>
</cp:coreProperties>
</file>